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7" r:id="rId2"/>
    <p:sldId id="269" r:id="rId3"/>
    <p:sldId id="270" r:id="rId4"/>
    <p:sldId id="271" r:id="rId5"/>
    <p:sldId id="272" r:id="rId6"/>
    <p:sldId id="311" r:id="rId7"/>
    <p:sldId id="315" r:id="rId8"/>
    <p:sldId id="283" r:id="rId9"/>
    <p:sldId id="289" r:id="rId10"/>
    <p:sldId id="310" r:id="rId11"/>
    <p:sldId id="291" r:id="rId12"/>
    <p:sldId id="292" r:id="rId13"/>
    <p:sldId id="304" r:id="rId14"/>
    <p:sldId id="326" r:id="rId15"/>
    <p:sldId id="336" r:id="rId16"/>
    <p:sldId id="328" r:id="rId17"/>
    <p:sldId id="337" r:id="rId18"/>
    <p:sldId id="344" r:id="rId19"/>
    <p:sldId id="332" r:id="rId20"/>
    <p:sldId id="333" r:id="rId21"/>
    <p:sldId id="305" r:id="rId22"/>
    <p:sldId id="341" r:id="rId23"/>
    <p:sldId id="342" r:id="rId24"/>
    <p:sldId id="343" r:id="rId25"/>
    <p:sldId id="340" r:id="rId26"/>
    <p:sldId id="345" r:id="rId27"/>
    <p:sldId id="293" r:id="rId28"/>
    <p:sldId id="346" r:id="rId29"/>
    <p:sldId id="347" r:id="rId30"/>
    <p:sldId id="302" r:id="rId31"/>
    <p:sldId id="303" r:id="rId32"/>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Burrows" initials="RB" lastIdx="3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94"/>
    <a:srgbClr val="FBE0CA"/>
    <a:srgbClr val="FDF0E4"/>
    <a:srgbClr val="666F9F"/>
    <a:srgbClr val="E8EEF6"/>
    <a:srgbClr val="CCCFDF"/>
    <a:srgbClr val="333F7F"/>
    <a:srgbClr val="D3A57F"/>
    <a:srgbClr val="AC8769"/>
    <a:srgbClr val="FA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1"/>
            <c:bubble3D val="0"/>
            <c:spPr>
              <a:solidFill>
                <a:srgbClr val="E8EEF6"/>
              </a:solidFill>
            </c:spPr>
          </c:dPt>
          <c:dPt>
            <c:idx val="2"/>
            <c:bubble3D val="0"/>
            <c:spPr>
              <a:solidFill>
                <a:srgbClr val="CCCFDF"/>
              </a:solidFill>
            </c:spPr>
          </c:dPt>
          <c:dPt>
            <c:idx val="3"/>
            <c:bubble3D val="0"/>
            <c:spPr>
              <a:solidFill>
                <a:srgbClr val="D3A57F"/>
              </a:solidFill>
            </c:spPr>
          </c:dPt>
          <c:dPt>
            <c:idx val="4"/>
            <c:bubble3D val="0"/>
            <c:spPr>
              <a:solidFill>
                <a:srgbClr val="AC8769"/>
              </a:solidFill>
            </c:spPr>
          </c:dPt>
          <c:dPt>
            <c:idx val="5"/>
            <c:bubble3D val="0"/>
            <c:spPr>
              <a:solidFill>
                <a:srgbClr val="FBE0CA"/>
              </a:solidFill>
            </c:spPr>
          </c:dPt>
          <c:dPt>
            <c:idx val="6"/>
            <c:bubble3D val="0"/>
            <c:spPr>
              <a:solidFill>
                <a:srgbClr val="FAD1AF"/>
              </a:solidFill>
            </c:spPr>
          </c:dPt>
          <c:dPt>
            <c:idx val="7"/>
            <c:bubble3D val="0"/>
            <c:spPr>
              <a:solidFill>
                <a:srgbClr val="F8C094"/>
              </a:solidFill>
            </c:spPr>
          </c:dPt>
          <c:dPt>
            <c:idx val="8"/>
            <c:bubble3D val="0"/>
            <c:spPr>
              <a:solidFill>
                <a:srgbClr val="666F9F"/>
              </a:solidFill>
            </c:spPr>
          </c:dPt>
          <c:dLbls>
            <c:dLbl>
              <c:idx val="0"/>
              <c:layout>
                <c:manualLayout>
                  <c:x val="-0.21944518816473971"/>
                  <c:y val="-2.249995958279986E-2"/>
                </c:manualLayout>
              </c:layout>
              <c:tx>
                <c:rich>
                  <a:bodyPr/>
                  <a:lstStyle/>
                  <a:p>
                    <a:r>
                      <a:rPr lang="en-US" dirty="0">
                        <a:solidFill>
                          <a:schemeClr val="bg1"/>
                        </a:solidFill>
                      </a:rPr>
                      <a:t>49.17%</a:t>
                    </a:r>
                  </a:p>
                </c:rich>
              </c:tx>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pPr/>
              <c:txPr>
                <a:bodyPr/>
                <a:lstStyle/>
                <a:p>
                  <a:pPr>
                    <a:defRPr>
                      <a:solidFill>
                        <a:schemeClr val="bg1"/>
                      </a:solidFill>
                    </a:defRPr>
                  </a:pPr>
                  <a:endParaRPr lang="en-US"/>
                </a:p>
              </c:txPr>
              <c:showLegendKey val="0"/>
              <c:showVal val="1"/>
              <c:showCatName val="0"/>
              <c:showSerName val="0"/>
              <c:showPercent val="0"/>
              <c:showBubbleSize val="0"/>
            </c:dLbl>
            <c:dLbl>
              <c:idx val="4"/>
              <c:layout/>
              <c:spPr/>
              <c:txPr>
                <a:bodyPr/>
                <a:lstStyle/>
                <a:p>
                  <a:pPr>
                    <a:defRPr>
                      <a:solidFill>
                        <a:schemeClr val="bg1"/>
                      </a:solidFill>
                    </a:defRPr>
                  </a:pPr>
                  <a:endParaRPr lang="en-US"/>
                </a:p>
              </c:txPr>
              <c:showLegendKey val="0"/>
              <c:showVal val="1"/>
              <c:showCatName val="0"/>
              <c:showSerName val="0"/>
              <c:showPercent val="0"/>
              <c:showBubbleSize val="0"/>
            </c:dLbl>
            <c:dLbl>
              <c:idx val="5"/>
              <c:layout/>
              <c:showLegendKey val="0"/>
              <c:showVal val="1"/>
              <c:showCatName val="0"/>
              <c:showSerName val="0"/>
              <c:showPercent val="0"/>
              <c:showBubbleSize val="0"/>
            </c:dLbl>
            <c:txPr>
              <a:bodyPr/>
              <a:lstStyle/>
              <a:p>
                <a:pPr>
                  <a:defRPr>
                    <a:solidFill>
                      <a:schemeClr val="accent1">
                        <a:lumMod val="50000"/>
                      </a:schemeClr>
                    </a:solidFill>
                  </a:defRPr>
                </a:pPr>
                <a:endParaRPr lang="en-US"/>
              </a:p>
            </c:txPr>
            <c:showLegendKey val="0"/>
            <c:showVal val="0"/>
            <c:showCatName val="0"/>
            <c:showSerName val="0"/>
            <c:showPercent val="0"/>
            <c:showBubbleSize val="0"/>
          </c:dLbls>
          <c:cat>
            <c:strRef>
              <c:f>Sheet1!$A$2:$A$8</c:f>
              <c:strCache>
                <c:ptCount val="4"/>
                <c:pt idx="0">
                  <c:v>Teachers</c:v>
                </c:pt>
                <c:pt idx="1">
                  <c:v>Teaching Assts</c:v>
                </c:pt>
                <c:pt idx="2">
                  <c:v>Support staff</c:v>
                </c:pt>
                <c:pt idx="3">
                  <c:v>Auxillary</c:v>
                </c:pt>
              </c:strCache>
            </c:strRef>
          </c:cat>
          <c:val>
            <c:numRef>
              <c:f>Sheet1!$B$2:$B$8</c:f>
              <c:numCache>
                <c:formatCode>0.00%</c:formatCode>
                <c:ptCount val="7"/>
                <c:pt idx="0">
                  <c:v>0.49170000000000003</c:v>
                </c:pt>
                <c:pt idx="1">
                  <c:v>0.25840000000000002</c:v>
                </c:pt>
                <c:pt idx="2">
                  <c:v>0.15329999999999999</c:v>
                </c:pt>
                <c:pt idx="3">
                  <c:v>9.7000000000000003E-2</c:v>
                </c:pt>
              </c:numCache>
            </c:numRef>
          </c:val>
        </c:ser>
        <c:dLbls>
          <c:showLegendKey val="0"/>
          <c:showVal val="0"/>
          <c:showCatName val="0"/>
          <c:showSerName val="0"/>
          <c:showPercent val="0"/>
          <c:showBubbleSize val="0"/>
          <c:showLeaderLines val="0"/>
        </c:dLbls>
        <c:firstSliceAng val="0"/>
      </c:pieChart>
    </c:plotArea>
    <c:legend>
      <c:legendPos val="r"/>
      <c:legendEntry>
        <c:idx val="4"/>
        <c:delete val="1"/>
      </c:legendEntry>
      <c:legendEntry>
        <c:idx val="5"/>
        <c:delete val="1"/>
      </c:legendEntry>
      <c:legendEntry>
        <c:idx val="6"/>
        <c:delete val="1"/>
      </c:legendEntry>
      <c:layout>
        <c:manualLayout>
          <c:xMode val="edge"/>
          <c:yMode val="edge"/>
          <c:x val="0.64776646665739002"/>
          <c:y val="0"/>
          <c:w val="0.33873306043189927"/>
          <c:h val="1"/>
        </c:manualLayout>
      </c:layout>
      <c:overlay val="0"/>
      <c:txPr>
        <a:bodyPr/>
        <a:lstStyle/>
        <a:p>
          <a:pPr>
            <a:defRPr sz="1500"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chemeClr val="bg1"/>
                </a:solidFill>
              </a:rPr>
              <a:t>TPS length of service at NRA</a:t>
            </a:r>
          </a:p>
        </c:rich>
      </c:tx>
      <c:layout/>
      <c:overlay val="0"/>
    </c:title>
    <c:autoTitleDeleted val="0"/>
    <c:plotArea>
      <c:layout/>
      <c:barChart>
        <c:barDir val="col"/>
        <c:grouping val="clustered"/>
        <c:varyColors val="0"/>
        <c:ser>
          <c:idx val="0"/>
          <c:order val="0"/>
          <c:tx>
            <c:strRef>
              <c:f>Sheet1!$B$1</c:f>
              <c:strCache>
                <c:ptCount val="1"/>
                <c:pt idx="0">
                  <c:v>Men</c:v>
                </c:pt>
              </c:strCache>
            </c:strRef>
          </c:tx>
          <c:spPr>
            <a:solidFill>
              <a:srgbClr val="F8C194"/>
            </a:solidFill>
          </c:spPr>
          <c:invertIfNegative val="0"/>
          <c:dLbls>
            <c:txPr>
              <a:bodyPr/>
              <a:lstStyle/>
              <a:p>
                <a:pPr>
                  <a:defRPr baseline="0">
                    <a:solidFill>
                      <a:schemeClr val="bg1"/>
                    </a:solidFill>
                  </a:defRPr>
                </a:pPr>
                <a:endParaRPr lang="en-US"/>
              </a:p>
            </c:txPr>
            <c:showLegendKey val="0"/>
            <c:showVal val="1"/>
            <c:showCatName val="0"/>
            <c:showSerName val="0"/>
            <c:showPercent val="0"/>
            <c:showBubbleSize val="0"/>
            <c:showLeaderLines val="0"/>
          </c:dLbls>
          <c:cat>
            <c:strRef>
              <c:f>Sheet1!$A$2:$A$11</c:f>
              <c:strCache>
                <c:ptCount val="9"/>
                <c:pt idx="0">
                  <c:v>less than 5</c:v>
                </c:pt>
                <c:pt idx="1">
                  <c:v>5 - 10 yrs</c:v>
                </c:pt>
                <c:pt idx="2">
                  <c:v>10 - 15 yrs</c:v>
                </c:pt>
                <c:pt idx="3">
                  <c:v>15-20 yrs</c:v>
                </c:pt>
                <c:pt idx="4">
                  <c:v>20-25 yrs</c:v>
                </c:pt>
                <c:pt idx="5">
                  <c:v>25-30 yrs</c:v>
                </c:pt>
                <c:pt idx="6">
                  <c:v>30-35 yrs</c:v>
                </c:pt>
                <c:pt idx="7">
                  <c:v>35-40 yrs</c:v>
                </c:pt>
                <c:pt idx="8">
                  <c:v>40 + yrs</c:v>
                </c:pt>
              </c:strCache>
            </c:strRef>
          </c:cat>
          <c:val>
            <c:numRef>
              <c:f>Sheet1!$B$2:$B$11</c:f>
              <c:numCache>
                <c:formatCode>0%</c:formatCode>
                <c:ptCount val="10"/>
                <c:pt idx="0">
                  <c:v>0.05</c:v>
                </c:pt>
                <c:pt idx="1">
                  <c:v>0.11</c:v>
                </c:pt>
                <c:pt idx="2">
                  <c:v>9.0000000000000024E-2</c:v>
                </c:pt>
                <c:pt idx="3">
                  <c:v>0.1</c:v>
                </c:pt>
                <c:pt idx="4">
                  <c:v>0.1</c:v>
                </c:pt>
                <c:pt idx="5">
                  <c:v>0.1</c:v>
                </c:pt>
                <c:pt idx="6">
                  <c:v>0.15000000000000024</c:v>
                </c:pt>
                <c:pt idx="7">
                  <c:v>0.25</c:v>
                </c:pt>
                <c:pt idx="8">
                  <c:v>0.05</c:v>
                </c:pt>
              </c:numCache>
            </c:numRef>
          </c:val>
        </c:ser>
        <c:ser>
          <c:idx val="1"/>
          <c:order val="1"/>
          <c:tx>
            <c:strRef>
              <c:f>Sheet1!$C$1</c:f>
              <c:strCache>
                <c:ptCount val="1"/>
                <c:pt idx="0">
                  <c:v>Women</c:v>
                </c:pt>
              </c:strCache>
            </c:strRef>
          </c:tx>
          <c:spPr>
            <a:solidFill>
              <a:srgbClr val="FBE0CA"/>
            </a:solidFill>
          </c:spPr>
          <c:invertIfNegative val="0"/>
          <c:dLbls>
            <c:txPr>
              <a:bodyPr/>
              <a:lstStyle/>
              <a:p>
                <a:pPr>
                  <a:defRPr baseline="0">
                    <a:solidFill>
                      <a:schemeClr val="bg1"/>
                    </a:solidFill>
                  </a:defRPr>
                </a:pPr>
                <a:endParaRPr lang="en-US"/>
              </a:p>
            </c:txPr>
            <c:showLegendKey val="0"/>
            <c:showVal val="1"/>
            <c:showCatName val="0"/>
            <c:showSerName val="0"/>
            <c:showPercent val="0"/>
            <c:showBubbleSize val="0"/>
            <c:showLeaderLines val="0"/>
          </c:dLbls>
          <c:cat>
            <c:strRef>
              <c:f>Sheet1!$A$2:$A$11</c:f>
              <c:strCache>
                <c:ptCount val="9"/>
                <c:pt idx="0">
                  <c:v>less than 5</c:v>
                </c:pt>
                <c:pt idx="1">
                  <c:v>5 - 10 yrs</c:v>
                </c:pt>
                <c:pt idx="2">
                  <c:v>10 - 15 yrs</c:v>
                </c:pt>
                <c:pt idx="3">
                  <c:v>15-20 yrs</c:v>
                </c:pt>
                <c:pt idx="4">
                  <c:v>20-25 yrs</c:v>
                </c:pt>
                <c:pt idx="5">
                  <c:v>25-30 yrs</c:v>
                </c:pt>
                <c:pt idx="6">
                  <c:v>30-35 yrs</c:v>
                </c:pt>
                <c:pt idx="7">
                  <c:v>35-40 yrs</c:v>
                </c:pt>
                <c:pt idx="8">
                  <c:v>40 + yrs</c:v>
                </c:pt>
              </c:strCache>
            </c:strRef>
          </c:cat>
          <c:val>
            <c:numRef>
              <c:f>Sheet1!$C$2:$C$11</c:f>
              <c:numCache>
                <c:formatCode>0%</c:formatCode>
                <c:ptCount val="10"/>
                <c:pt idx="0">
                  <c:v>6.0000000000000032E-2</c:v>
                </c:pt>
                <c:pt idx="1">
                  <c:v>0.16</c:v>
                </c:pt>
                <c:pt idx="2">
                  <c:v>0.15000000000000024</c:v>
                </c:pt>
                <c:pt idx="3">
                  <c:v>0.14000000000000001</c:v>
                </c:pt>
                <c:pt idx="4">
                  <c:v>0.16</c:v>
                </c:pt>
                <c:pt idx="5">
                  <c:v>0.14000000000000001</c:v>
                </c:pt>
                <c:pt idx="6">
                  <c:v>0.1</c:v>
                </c:pt>
                <c:pt idx="7">
                  <c:v>8.0000000000000043E-2</c:v>
                </c:pt>
                <c:pt idx="8">
                  <c:v>1.0000000000000005E-2</c:v>
                </c:pt>
              </c:numCache>
            </c:numRef>
          </c:val>
        </c:ser>
        <c:dLbls>
          <c:showLegendKey val="0"/>
          <c:showVal val="0"/>
          <c:showCatName val="0"/>
          <c:showSerName val="0"/>
          <c:showPercent val="0"/>
          <c:showBubbleSize val="0"/>
        </c:dLbls>
        <c:gapWidth val="150"/>
        <c:axId val="48022272"/>
        <c:axId val="48024192"/>
      </c:barChart>
      <c:catAx>
        <c:axId val="48022272"/>
        <c:scaling>
          <c:orientation val="minMax"/>
        </c:scaling>
        <c:delete val="0"/>
        <c:axPos val="b"/>
        <c:title>
          <c:tx>
            <c:rich>
              <a:bodyPr/>
              <a:lstStyle/>
              <a:p>
                <a:pPr>
                  <a:defRPr/>
                </a:pPr>
                <a:r>
                  <a:rPr lang="en-GB" sz="1400" dirty="0" smtClean="0">
                    <a:solidFill>
                      <a:schemeClr val="bg1"/>
                    </a:solidFill>
                    <a:latin typeface="Arial" pitchFamily="34" charset="0"/>
                    <a:cs typeface="Arial" pitchFamily="34" charset="0"/>
                  </a:rPr>
                  <a:t>Length</a:t>
                </a:r>
                <a:r>
                  <a:rPr lang="en-GB" sz="1400" baseline="0" dirty="0" smtClean="0">
                    <a:solidFill>
                      <a:schemeClr val="bg1"/>
                    </a:solidFill>
                    <a:latin typeface="Arial" pitchFamily="34" charset="0"/>
                    <a:cs typeface="Arial" pitchFamily="34" charset="0"/>
                  </a:rPr>
                  <a:t> of service</a:t>
                </a:r>
                <a:endParaRPr lang="en-GB" sz="1400" dirty="0">
                  <a:solidFill>
                    <a:schemeClr val="bg1"/>
                  </a:solidFill>
                  <a:latin typeface="Arial" pitchFamily="34" charset="0"/>
                  <a:cs typeface="Arial" pitchFamily="34" charset="0"/>
                </a:endParaRPr>
              </a:p>
            </c:rich>
          </c:tx>
          <c:layout/>
          <c:overlay val="0"/>
        </c:title>
        <c:majorTickMark val="out"/>
        <c:minorTickMark val="none"/>
        <c:tickLblPos val="nextTo"/>
        <c:txPr>
          <a:bodyPr/>
          <a:lstStyle/>
          <a:p>
            <a:pPr>
              <a:defRPr sz="1500" b="1" i="0" baseline="0">
                <a:solidFill>
                  <a:schemeClr val="bg1"/>
                </a:solidFill>
              </a:defRPr>
            </a:pPr>
            <a:endParaRPr lang="en-US"/>
          </a:p>
        </c:txPr>
        <c:crossAx val="48024192"/>
        <c:crosses val="autoZero"/>
        <c:auto val="1"/>
        <c:lblAlgn val="ctr"/>
        <c:lblOffset val="100"/>
        <c:noMultiLvlLbl val="0"/>
      </c:catAx>
      <c:valAx>
        <c:axId val="48024192"/>
        <c:scaling>
          <c:orientation val="minMax"/>
        </c:scaling>
        <c:delete val="0"/>
        <c:axPos val="l"/>
        <c:majorGridlines/>
        <c:numFmt formatCode="0%" sourceLinked="1"/>
        <c:majorTickMark val="out"/>
        <c:minorTickMark val="none"/>
        <c:tickLblPos val="nextTo"/>
        <c:txPr>
          <a:bodyPr/>
          <a:lstStyle/>
          <a:p>
            <a:pPr>
              <a:defRPr sz="1400" b="1" i="0" baseline="0">
                <a:solidFill>
                  <a:schemeClr val="bg1"/>
                </a:solidFill>
              </a:defRPr>
            </a:pPr>
            <a:endParaRPr lang="en-US"/>
          </a:p>
        </c:txPr>
        <c:crossAx val="48022272"/>
        <c:crosses val="autoZero"/>
        <c:crossBetween val="between"/>
      </c:valAx>
    </c:plotArea>
    <c:legend>
      <c:legendPos val="r"/>
      <c:layout/>
      <c:overlay val="0"/>
      <c:txPr>
        <a:bodyPr/>
        <a:lstStyle/>
        <a:p>
          <a:pPr>
            <a:defRPr sz="1600" baseline="0">
              <a:solidFill>
                <a:schemeClr val="bg1"/>
              </a:solidFill>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6EF1053-D6EE-4B94-A2B6-981996A9EAE2}" type="datetimeFigureOut">
              <a:rPr lang="en-US" smtClean="0"/>
              <a:pPr/>
              <a:t>6/27/2013</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A780FA7-77B7-41DC-8015-AB3DEA7E8153}" type="slidenum">
              <a:rPr lang="en-GB" smtClean="0"/>
              <a:pPr/>
              <a:t>‹#›</a:t>
            </a:fld>
            <a:endParaRPr lang="en-GB"/>
          </a:p>
        </p:txBody>
      </p:sp>
    </p:spTree>
    <p:extLst>
      <p:ext uri="{BB962C8B-B14F-4D97-AF65-F5344CB8AC3E}">
        <p14:creationId xmlns:p14="http://schemas.microsoft.com/office/powerpoint/2010/main" val="2403329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17AE5764-9F90-4DA5-B4F3-A1919D95E619}" type="datetimeFigureOut">
              <a:rPr lang="en-US" smtClean="0"/>
              <a:pPr/>
              <a:t>6/27/2013</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BF24506-0C95-4665-9E2E-9E1097A08993}" type="slidenum">
              <a:rPr lang="en-GB" smtClean="0"/>
              <a:pPr/>
              <a:t>‹#›</a:t>
            </a:fld>
            <a:endParaRPr lang="en-GB"/>
          </a:p>
        </p:txBody>
      </p:sp>
    </p:spTree>
    <p:extLst>
      <p:ext uri="{BB962C8B-B14F-4D97-AF65-F5344CB8AC3E}">
        <p14:creationId xmlns:p14="http://schemas.microsoft.com/office/powerpoint/2010/main" val="326217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a:t>
            </a:r>
            <a:r>
              <a:rPr lang="en-GB" baseline="0" dirty="0" smtClean="0"/>
              <a:t> the figures show, few retiring teachers have service close to 30 years.  And what we also see here is that the highest percentage of staff – women – have the lowest pensions.</a:t>
            </a:r>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retirements (Normal,</a:t>
            </a:r>
            <a:r>
              <a:rPr lang="en-GB" baseline="0" dirty="0" smtClean="0"/>
              <a:t> phased, ill-health, etc)</a:t>
            </a:r>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8EB20B86-9D8A-4012-8FC4-3BBDA84A7DB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8EB20B86-9D8A-4012-8FC4-3BBDA84A7DBB}"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8EB20B86-9D8A-4012-8FC4-3BBDA84A7DB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8EB20B86-9D8A-4012-8FC4-3BBDA84A7DBB}"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8"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9FE3AFBF-465D-4D81-9A7B-C6D58025C734}"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Times New Roman" pitchFamily="18" charset="0"/>
              <a:ea typeface="ＭＳ Ｐゴシック" pitchFamily="34" charset="-128"/>
            </a:endParaRPr>
          </a:p>
        </p:txBody>
      </p:sp>
      <p:sp>
        <p:nvSpPr>
          <p:cNvPr id="78852" name="Slide Number Placeholder 3"/>
          <p:cNvSpPr>
            <a:spLocks noGrp="1"/>
          </p:cNvSpPr>
          <p:nvPr>
            <p:ph type="sldNum" sz="quarter" idx="5"/>
          </p:nvPr>
        </p:nvSpPr>
        <p:spPr>
          <a:noFill/>
        </p:spPr>
        <p:txBody>
          <a:bodyPr/>
          <a:lstStyle/>
          <a:p>
            <a:fld id="{7B58A9B0-52BC-476B-92B6-D6E95D39232C}"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Fewer than 250 PAYE starts 1/4/2014 – most schools will have staging dates from end of 2014 through 2015.  You can choose to bring your staging date forward.</a:t>
            </a:r>
          </a:p>
          <a:p>
            <a:r>
              <a:rPr lang="en-GB" baseline="0" dirty="0" smtClean="0"/>
              <a:t>Employers can also choose to enrol ‘Entitled Jobholders’ – employees who fall outside of the eligible criteria (age and minimum income).  They may choose to ‘opt out’, and if they do, you will be required to opt them back in again in 3 years. </a:t>
            </a:r>
          </a:p>
          <a:p>
            <a:r>
              <a:rPr lang="en-GB" baseline="0" dirty="0" smtClean="0"/>
              <a:t>TPS and most LGPS schemes will be classed as qualifying schemes (another option – National Employers Saving Trust NEST).  Contributions: Transitional period – Staging date to 30 Sept 2017: min employer cont = 1%, minimum total cont = 2%, stating date 1/10/2017 – 30/9/2018: min employer cont = 2%, min total cont = 5%, from 1 Oct 2018 onwards – min employer cont 3%, min total cont = 8%.  Further info: The pensions regulator: www.thepensionsregulator.gov.uk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Tax relief will also count in the ‘minimum total contribution’ www.thepensionsregulator.gov.uk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You will be contacted approximately 6 months prior to your staging date to make arrangements to set up your scheme.</a:t>
            </a:r>
          </a:p>
          <a:p>
            <a:r>
              <a:rPr lang="en-GB" baseline="0" dirty="0" smtClean="0"/>
              <a:t>Further information about auto-enrolment (including what defines a qualifying scheme), useful guides and downloads can be found on this website.</a:t>
            </a:r>
          </a:p>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Average teachers pay = gross salary of</a:t>
            </a:r>
            <a:r>
              <a:rPr lang="en-GB" baseline="0" dirty="0" smtClean="0"/>
              <a:t> Full time regular qualified classroom teachers in LA maintained schools in England.</a:t>
            </a:r>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Latest data available – next publication of regional data due July</a:t>
            </a:r>
            <a:r>
              <a:rPr lang="en-GB" baseline="0" dirty="0" smtClean="0"/>
              <a:t> 2013</a:t>
            </a:r>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ARB</a:t>
            </a:r>
            <a:r>
              <a:rPr lang="en-GB" baseline="0" dirty="0" smtClean="0"/>
              <a:t> figures have increased year on year since their introduction in 2000 – demonstrating that members are prepared to have their benefits reduced in order to retire early.</a:t>
            </a:r>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B91C4C-5A55-DF42-BC8C-45D36B8E789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91E1E5-A984-4369-949D-FFA90AE36157}" type="datetimeFigureOut">
              <a:rPr lang="en-US" smtClean="0"/>
              <a:pPr/>
              <a:t>6/27/2013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91E1E5-A984-4369-949D-FFA90AE36157}" type="datetimeFigureOut">
              <a:rPr lang="en-US" smtClean="0"/>
              <a:pPr/>
              <a:t>6/27/2013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91E1E5-A984-4369-949D-FFA90AE36157}" type="datetimeFigureOut">
              <a:rPr lang="en-US" smtClean="0"/>
              <a:pPr/>
              <a:t>6/27/2013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91E1E5-A984-4369-949D-FFA90AE36157}" type="datetimeFigureOut">
              <a:rPr lang="en-US" smtClean="0"/>
              <a:pPr/>
              <a:t>6/27/2013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1E1E5-A984-4369-949D-FFA90AE36157}" type="datetimeFigureOut">
              <a:rPr lang="en-US" smtClean="0"/>
              <a:pPr/>
              <a:t>6/27/2013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91E1E5-A984-4369-949D-FFA90AE36157}" type="datetimeFigureOut">
              <a:rPr lang="en-US" smtClean="0"/>
              <a:pPr/>
              <a:t>6/27/2013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91E1E5-A984-4369-949D-FFA90AE36157}" type="datetimeFigureOut">
              <a:rPr lang="en-US" smtClean="0"/>
              <a:pPr/>
              <a:t>6/27/2013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91E1E5-A984-4369-949D-FFA90AE36157}" type="datetimeFigureOut">
              <a:rPr lang="en-US" smtClean="0"/>
              <a:pPr/>
              <a:t>6/27/2013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1E1E5-A984-4369-949D-FFA90AE36157}" type="datetimeFigureOut">
              <a:rPr lang="en-US" smtClean="0"/>
              <a:pPr/>
              <a:t>6/27/2013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1E1E5-A984-4369-949D-FFA90AE36157}" type="datetimeFigureOut">
              <a:rPr lang="en-US" smtClean="0"/>
              <a:pPr/>
              <a:t>6/27/2013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1E1E5-A984-4369-949D-FFA90AE36157}" type="datetimeFigureOut">
              <a:rPr lang="en-US" smtClean="0"/>
              <a:pPr/>
              <a:t>6/27/2013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32874A-843F-4CE7-BACC-7BED3197DE7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1E1E5-A984-4369-949D-FFA90AE36157}" type="datetimeFigureOut">
              <a:rPr lang="en-US" smtClean="0"/>
              <a:pPr/>
              <a:t>6/27/2013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874A-843F-4CE7-BACC-7BED3197DE7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467544" y="2060848"/>
            <a:ext cx="7907186" cy="337375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539552" y="332656"/>
            <a:ext cx="7433405" cy="2094580"/>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2734" y="388042"/>
            <a:ext cx="7020616" cy="1200329"/>
          </a:xfrm>
          <a:prstGeom prst="rect">
            <a:avLst/>
          </a:prstGeom>
          <a:noFill/>
        </p:spPr>
        <p:txBody>
          <a:bodyPr wrap="square" rtlCol="0">
            <a:spAutoFit/>
          </a:bodyPr>
          <a:lstStyle/>
          <a:p>
            <a:r>
              <a:rPr lang="en-GB" sz="3600" dirty="0" smtClean="0">
                <a:solidFill>
                  <a:schemeClr val="bg1"/>
                </a:solidFill>
                <a:latin typeface="Arial" charset="0"/>
              </a:rPr>
              <a:t>Teachers’ Pensions: A changing environment</a:t>
            </a:r>
          </a:p>
        </p:txBody>
      </p:sp>
      <p:sp>
        <p:nvSpPr>
          <p:cNvPr id="16" name="Text Box 5"/>
          <p:cNvSpPr txBox="1">
            <a:spLocks noChangeArrowheads="1"/>
          </p:cNvSpPr>
          <p:nvPr/>
        </p:nvSpPr>
        <p:spPr bwMode="auto">
          <a:xfrm>
            <a:off x="755576" y="2780928"/>
            <a:ext cx="7429552" cy="2800767"/>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r>
              <a:rPr lang="en-GB" sz="3200" b="1" dirty="0" smtClean="0">
                <a:solidFill>
                  <a:schemeClr val="bg1"/>
                </a:solidFill>
                <a:latin typeface="Arial" charset="0"/>
              </a:rPr>
              <a:t>Stephen Padfield</a:t>
            </a:r>
          </a:p>
          <a:p>
            <a:pPr marL="361950" indent="-361950" eaLnBrk="1" hangingPunct="1">
              <a:spcBef>
                <a:spcPct val="50000"/>
              </a:spcBef>
            </a:pPr>
            <a:r>
              <a:rPr lang="en-GB" sz="3200" b="1" dirty="0" smtClean="0">
                <a:solidFill>
                  <a:schemeClr val="bg1"/>
                </a:solidFill>
                <a:latin typeface="Arial" charset="0"/>
              </a:rPr>
              <a:t>North East Area Manager</a:t>
            </a:r>
          </a:p>
          <a:p>
            <a:pPr marL="361950" indent="-361950" eaLnBrk="1" hangingPunct="1">
              <a:spcBef>
                <a:spcPct val="50000"/>
              </a:spcBef>
            </a:pPr>
            <a:endParaRPr lang="en-GB" sz="3200" b="1" dirty="0" smtClean="0">
              <a:solidFill>
                <a:schemeClr val="bg1"/>
              </a:solidFill>
              <a:latin typeface="Arial" charset="0"/>
            </a:endParaRPr>
          </a:p>
          <a:p>
            <a:pPr marL="361950" indent="-361950" eaLnBrk="1" hangingPunct="1">
              <a:spcBef>
                <a:spcPct val="50000"/>
              </a:spcBef>
            </a:pPr>
            <a:endParaRPr lang="en-GB" sz="3200" b="1" dirty="0" smtClean="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539552" y="0"/>
            <a:ext cx="8429684" cy="78581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611560" y="0"/>
            <a:ext cx="8072494" cy="523220"/>
          </a:xfrm>
          <a:prstGeom prst="rect">
            <a:avLst/>
          </a:prstGeom>
          <a:noFill/>
        </p:spPr>
        <p:txBody>
          <a:bodyPr wrap="square" rtlCol="0">
            <a:spAutoFit/>
          </a:bodyPr>
          <a:lstStyle/>
          <a:p>
            <a:r>
              <a:rPr lang="en-GB" sz="2800" dirty="0" smtClean="0">
                <a:solidFill>
                  <a:schemeClr val="bg1"/>
                </a:solidFill>
                <a:latin typeface="Arial" charset="0"/>
              </a:rPr>
              <a:t>TPS length of service at Normal Retirement Age</a:t>
            </a:r>
          </a:p>
        </p:txBody>
      </p:sp>
      <p:sp>
        <p:nvSpPr>
          <p:cNvPr id="16" name="Text Box 5"/>
          <p:cNvSpPr txBox="1">
            <a:spLocks noChangeArrowheads="1"/>
          </p:cNvSpPr>
          <p:nvPr/>
        </p:nvSpPr>
        <p:spPr bwMode="auto">
          <a:xfrm>
            <a:off x="714348" y="2071678"/>
            <a:ext cx="7062114" cy="584775"/>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endParaRPr lang="en-GB" sz="3200" b="1"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graphicFrame>
        <p:nvGraphicFramePr>
          <p:cNvPr id="21" name="Chart 20"/>
          <p:cNvGraphicFramePr/>
          <p:nvPr/>
        </p:nvGraphicFramePr>
        <p:xfrm>
          <a:off x="571472" y="1000108"/>
          <a:ext cx="5214974" cy="434340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214282" y="5214950"/>
            <a:ext cx="4500594" cy="307777"/>
          </a:xfrm>
          <a:prstGeom prst="rect">
            <a:avLst/>
          </a:prstGeom>
          <a:noFill/>
        </p:spPr>
        <p:txBody>
          <a:bodyPr wrap="square" rtlCol="0">
            <a:spAutoFit/>
          </a:bodyPr>
          <a:lstStyle/>
          <a:p>
            <a:r>
              <a:rPr lang="en-GB" sz="1400" i="1" dirty="0" smtClean="0">
                <a:solidFill>
                  <a:schemeClr val="bg1"/>
                </a:solidFill>
                <a:latin typeface="Arial" pitchFamily="34" charset="0"/>
                <a:cs typeface="Arial" pitchFamily="34" charset="0"/>
              </a:rPr>
              <a:t>Source Capita Teachers Pensions 2011/2012</a:t>
            </a:r>
            <a:endParaRPr lang="en-GB" sz="1400" i="1" dirty="0">
              <a:solidFill>
                <a:schemeClr val="bg1"/>
              </a:solidFill>
              <a:latin typeface="Arial" pitchFamily="34" charset="0"/>
              <a:cs typeface="Arial" pitchFamily="34" charset="0"/>
            </a:endParaRPr>
          </a:p>
        </p:txBody>
      </p:sp>
      <p:sp>
        <p:nvSpPr>
          <p:cNvPr id="22" name="TextBox 21"/>
          <p:cNvSpPr txBox="1"/>
          <p:nvPr/>
        </p:nvSpPr>
        <p:spPr>
          <a:xfrm>
            <a:off x="5786446" y="928670"/>
            <a:ext cx="2571768" cy="3908762"/>
          </a:xfrm>
          <a:prstGeom prst="rect">
            <a:avLst/>
          </a:prstGeom>
          <a:noFill/>
        </p:spPr>
        <p:txBody>
          <a:bodyPr wrap="square" rtlCol="0">
            <a:spAutoFit/>
          </a:bodyPr>
          <a:lstStyle/>
          <a:p>
            <a:r>
              <a:rPr lang="en-GB" sz="2000" b="1" dirty="0" smtClean="0">
                <a:solidFill>
                  <a:schemeClr val="bg1"/>
                </a:solidFill>
                <a:latin typeface="Arial" pitchFamily="34" charset="0"/>
                <a:cs typeface="Arial" pitchFamily="34" charset="0"/>
              </a:rPr>
              <a:t>43% of Normal Retirements had service of 20 years or less</a:t>
            </a: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r>
              <a:rPr lang="en-GB" sz="2000" b="1" dirty="0" smtClean="0">
                <a:solidFill>
                  <a:schemeClr val="bg1"/>
                </a:solidFill>
                <a:latin typeface="Arial" pitchFamily="34" charset="0"/>
                <a:cs typeface="Arial" pitchFamily="34" charset="0"/>
              </a:rPr>
              <a:t>19.5% of Normal Retirements had service of 35+ years </a:t>
            </a:r>
            <a:r>
              <a:rPr lang="en-GB" sz="2000" b="1" i="1" dirty="0" smtClean="0">
                <a:solidFill>
                  <a:schemeClr val="bg1"/>
                </a:solidFill>
                <a:latin typeface="Arial" pitchFamily="34" charset="0"/>
                <a:cs typeface="Arial" pitchFamily="34" charset="0"/>
              </a:rPr>
              <a:t>(30% of retiring men, 9% retiring women)</a:t>
            </a:r>
            <a:endParaRPr lang="en-GB" sz="20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57158" y="214290"/>
            <a:ext cx="7433405" cy="1316741"/>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0034" y="214290"/>
            <a:ext cx="7020616" cy="1200329"/>
          </a:xfrm>
          <a:prstGeom prst="rect">
            <a:avLst/>
          </a:prstGeom>
          <a:noFill/>
        </p:spPr>
        <p:txBody>
          <a:bodyPr wrap="square" rtlCol="0">
            <a:spAutoFit/>
          </a:bodyPr>
          <a:lstStyle/>
          <a:p>
            <a:r>
              <a:rPr lang="en-GB" sz="3600" dirty="0" smtClean="0">
                <a:solidFill>
                  <a:schemeClr val="bg1"/>
                </a:solidFill>
                <a:latin typeface="Arial" charset="0"/>
              </a:rPr>
              <a:t>Retirement planning in the education sector</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428596" y="2357430"/>
            <a:ext cx="8501122" cy="2308324"/>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The majority of retiring school staff will not have sufficient service to receive maximum pension benefits from their occupational pension scheme.</a:t>
            </a: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57158" y="1071546"/>
            <a:ext cx="8159628" cy="428628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57158" y="142852"/>
            <a:ext cx="7433405" cy="816676"/>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71472" y="214290"/>
            <a:ext cx="7020616" cy="646331"/>
          </a:xfrm>
          <a:prstGeom prst="rect">
            <a:avLst/>
          </a:prstGeom>
          <a:noFill/>
        </p:spPr>
        <p:txBody>
          <a:bodyPr wrap="square" rtlCol="0">
            <a:spAutoFit/>
          </a:bodyPr>
          <a:lstStyle/>
          <a:p>
            <a:r>
              <a:rPr lang="en-GB" sz="3600" dirty="0" smtClean="0">
                <a:solidFill>
                  <a:schemeClr val="bg1"/>
                </a:solidFill>
                <a:latin typeface="Arial" charset="0"/>
              </a:rPr>
              <a:t>Retirement expectations</a:t>
            </a:r>
          </a:p>
        </p:txBody>
      </p:sp>
      <p:sp>
        <p:nvSpPr>
          <p:cNvPr id="16" name="Text Box 5"/>
          <p:cNvSpPr txBox="1">
            <a:spLocks noChangeArrowheads="1"/>
          </p:cNvSpPr>
          <p:nvPr/>
        </p:nvSpPr>
        <p:spPr bwMode="auto">
          <a:xfrm>
            <a:off x="539552" y="1844824"/>
            <a:ext cx="7858180" cy="2446824"/>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dirty="0" smtClean="0">
                <a:solidFill>
                  <a:schemeClr val="bg1"/>
                </a:solidFill>
                <a:latin typeface="Arial" charset="0"/>
              </a:rPr>
              <a:t>There is a significant gap between teacher’s actual pension income and the amount they believe they will need in retirement.</a:t>
            </a:r>
          </a:p>
          <a:p>
            <a:pPr eaLnBrk="1" hangingPunct="1">
              <a:spcBef>
                <a:spcPct val="50000"/>
              </a:spcBef>
            </a:pPr>
            <a:r>
              <a:rPr lang="en-GB" dirty="0" smtClean="0">
                <a:solidFill>
                  <a:schemeClr val="bg1"/>
                </a:solidFill>
                <a:latin typeface="Arial" charset="0"/>
              </a:rPr>
              <a:t> (</a:t>
            </a:r>
            <a:r>
              <a:rPr lang="en-GB" sz="1800" dirty="0" smtClean="0">
                <a:solidFill>
                  <a:schemeClr val="bg1"/>
                </a:solidFill>
                <a:latin typeface="Arial" charset="0"/>
              </a:rPr>
              <a:t>Wesleyan research 2011 – surveyed teachers thought they would need an average pension income of £19,800 pa )</a:t>
            </a:r>
          </a:p>
          <a:p>
            <a:pPr marL="361950" indent="-361950" eaLnBrk="1" hangingPunct="1">
              <a:spcBef>
                <a:spcPct val="50000"/>
              </a:spcBef>
            </a:pPr>
            <a:endParaRPr lang="en-GB" sz="1800" i="1" dirty="0" smtClean="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57158" y="214291"/>
            <a:ext cx="7433405" cy="1000132"/>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0034" y="214290"/>
            <a:ext cx="7020616" cy="584775"/>
          </a:xfrm>
          <a:prstGeom prst="rect">
            <a:avLst/>
          </a:prstGeom>
          <a:noFill/>
        </p:spPr>
        <p:txBody>
          <a:bodyPr wrap="square" rtlCol="0">
            <a:spAutoFit/>
          </a:bodyPr>
          <a:lstStyle/>
          <a:p>
            <a:r>
              <a:rPr lang="en-GB" sz="3200" dirty="0" smtClean="0">
                <a:solidFill>
                  <a:schemeClr val="bg1"/>
                </a:solidFill>
                <a:latin typeface="Arial" charset="0"/>
              </a:rPr>
              <a:t>Average TPS pensions (all) by sector</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graphicFrame>
        <p:nvGraphicFramePr>
          <p:cNvPr id="16" name="Table 15"/>
          <p:cNvGraphicFramePr>
            <a:graphicFrameLocks noGrp="1"/>
          </p:cNvGraphicFramePr>
          <p:nvPr/>
        </p:nvGraphicFramePr>
        <p:xfrm>
          <a:off x="2143108" y="1556792"/>
          <a:ext cx="6096000" cy="365760"/>
        </p:xfrm>
        <a:graphic>
          <a:graphicData uri="http://schemas.openxmlformats.org/drawingml/2006/table">
            <a:tbl>
              <a:tblPr firstRow="1" bandRow="1">
                <a:tableStyleId>{5C22544A-7EE6-4342-B048-85BDC9FD1C3A}</a:tableStyleId>
              </a:tblPr>
              <a:tblGrid>
                <a:gridCol w="3048000"/>
                <a:gridCol w="3048000"/>
              </a:tblGrid>
              <a:tr h="314222">
                <a:tc>
                  <a:txBody>
                    <a:bodyPr/>
                    <a:lstStyle/>
                    <a:p>
                      <a:r>
                        <a:rPr lang="en-GB" dirty="0" smtClean="0"/>
                        <a:t>Men</a:t>
                      </a:r>
                      <a:endParaRPr lang="en-GB" dirty="0"/>
                    </a:p>
                  </a:txBody>
                  <a:tcPr>
                    <a:solidFill>
                      <a:srgbClr val="F8C194"/>
                    </a:solidFill>
                  </a:tcPr>
                </a:tc>
                <a:tc>
                  <a:txBody>
                    <a:bodyPr/>
                    <a:lstStyle/>
                    <a:p>
                      <a:r>
                        <a:rPr lang="en-GB" dirty="0" smtClean="0"/>
                        <a:t>Women</a:t>
                      </a:r>
                      <a:endParaRPr lang="en-GB" dirty="0"/>
                    </a:p>
                  </a:txBody>
                  <a:tcPr>
                    <a:solidFill>
                      <a:srgbClr val="F8C194"/>
                    </a:solidFill>
                  </a:tcPr>
                </a:tc>
              </a:tr>
            </a:tbl>
          </a:graphicData>
        </a:graphic>
      </p:graphicFrame>
      <p:graphicFrame>
        <p:nvGraphicFramePr>
          <p:cNvPr id="22" name="Table 21"/>
          <p:cNvGraphicFramePr>
            <a:graphicFrameLocks noGrp="1"/>
          </p:cNvGraphicFramePr>
          <p:nvPr/>
        </p:nvGraphicFramePr>
        <p:xfrm>
          <a:off x="2143108" y="1928802"/>
          <a:ext cx="6096000" cy="3286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GB" dirty="0" smtClean="0"/>
                        <a:t>Number of teachers</a:t>
                      </a:r>
                      <a:endParaRPr lang="en-GB" dirty="0"/>
                    </a:p>
                  </a:txBody>
                  <a:tcPr>
                    <a:solidFill>
                      <a:srgbClr val="FBE0CA"/>
                    </a:solidFill>
                  </a:tcPr>
                </a:tc>
                <a:tc>
                  <a:txBody>
                    <a:bodyPr/>
                    <a:lstStyle/>
                    <a:p>
                      <a:r>
                        <a:rPr lang="en-GB" dirty="0" smtClean="0"/>
                        <a:t>Average pension</a:t>
                      </a:r>
                      <a:endParaRPr lang="en-GB" dirty="0"/>
                    </a:p>
                  </a:txBody>
                  <a:tcPr>
                    <a:solidFill>
                      <a:srgbClr val="FBE0CA"/>
                    </a:solidFill>
                  </a:tcPr>
                </a:tc>
                <a:tc>
                  <a:txBody>
                    <a:bodyPr/>
                    <a:lstStyle/>
                    <a:p>
                      <a:r>
                        <a:rPr lang="en-GB" dirty="0" smtClean="0"/>
                        <a:t>Number of teachers</a:t>
                      </a:r>
                      <a:endParaRPr lang="en-GB" dirty="0"/>
                    </a:p>
                  </a:txBody>
                  <a:tcPr>
                    <a:solidFill>
                      <a:srgbClr val="FBE0CA"/>
                    </a:solidFill>
                  </a:tcPr>
                </a:tc>
                <a:tc>
                  <a:txBody>
                    <a:bodyPr/>
                    <a:lstStyle/>
                    <a:p>
                      <a:r>
                        <a:rPr lang="en-GB" dirty="0" smtClean="0"/>
                        <a:t>Average pension</a:t>
                      </a:r>
                      <a:endParaRPr lang="en-GB" dirty="0"/>
                    </a:p>
                  </a:txBody>
                  <a:tcPr>
                    <a:solidFill>
                      <a:srgbClr val="FBE0CA"/>
                    </a:solidFill>
                  </a:tcPr>
                </a:tc>
              </a:tr>
              <a:tr h="370840">
                <a:tc>
                  <a:txBody>
                    <a:bodyPr/>
                    <a:lstStyle/>
                    <a:p>
                      <a:r>
                        <a:rPr lang="en-GB" sz="2000" b="1" dirty="0" smtClean="0"/>
                        <a:t>5,312</a:t>
                      </a:r>
                      <a:endParaRPr lang="en-GB" sz="2000" b="1" dirty="0"/>
                    </a:p>
                  </a:txBody>
                  <a:tcPr/>
                </a:tc>
                <a:tc>
                  <a:txBody>
                    <a:bodyPr/>
                    <a:lstStyle/>
                    <a:p>
                      <a:r>
                        <a:rPr lang="en-GB" sz="2000" b="1" dirty="0" smtClean="0"/>
                        <a:t>£16,150</a:t>
                      </a:r>
                      <a:endParaRPr lang="en-GB" sz="2000" b="1" dirty="0"/>
                    </a:p>
                  </a:txBody>
                  <a:tcPr/>
                </a:tc>
                <a:tc>
                  <a:txBody>
                    <a:bodyPr/>
                    <a:lstStyle/>
                    <a:p>
                      <a:r>
                        <a:rPr lang="en-GB" sz="2000" b="1" dirty="0" smtClean="0"/>
                        <a:t>14,552</a:t>
                      </a:r>
                      <a:endParaRPr lang="en-GB" sz="2000" b="1" dirty="0"/>
                    </a:p>
                  </a:txBody>
                  <a:tcPr/>
                </a:tc>
                <a:tc>
                  <a:txBody>
                    <a:bodyPr/>
                    <a:lstStyle/>
                    <a:p>
                      <a:r>
                        <a:rPr lang="en-GB" sz="2000" b="1" dirty="0" smtClean="0"/>
                        <a:t>£11,623</a:t>
                      </a:r>
                      <a:endParaRPr lang="en-GB" sz="2000" b="1" dirty="0"/>
                    </a:p>
                  </a:txBody>
                  <a:tcPr/>
                </a:tc>
              </a:tr>
              <a:tr h="370840">
                <a:tc>
                  <a:txBody>
                    <a:bodyPr/>
                    <a:lstStyle/>
                    <a:p>
                      <a:r>
                        <a:rPr lang="en-GB" dirty="0" smtClean="0"/>
                        <a:t>224</a:t>
                      </a:r>
                      <a:endParaRPr lang="en-GB" dirty="0"/>
                    </a:p>
                  </a:txBody>
                  <a:tcPr/>
                </a:tc>
                <a:tc>
                  <a:txBody>
                    <a:bodyPr/>
                    <a:lstStyle/>
                    <a:p>
                      <a:r>
                        <a:rPr lang="en-GB" dirty="0" smtClean="0"/>
                        <a:t>£15,911</a:t>
                      </a:r>
                      <a:endParaRPr lang="en-GB" dirty="0"/>
                    </a:p>
                  </a:txBody>
                  <a:tcPr/>
                </a:tc>
                <a:tc>
                  <a:txBody>
                    <a:bodyPr/>
                    <a:lstStyle/>
                    <a:p>
                      <a:r>
                        <a:rPr lang="en-GB" dirty="0" smtClean="0"/>
                        <a:t>244</a:t>
                      </a:r>
                      <a:endParaRPr lang="en-GB" dirty="0"/>
                    </a:p>
                  </a:txBody>
                  <a:tcPr/>
                </a:tc>
                <a:tc>
                  <a:txBody>
                    <a:bodyPr/>
                    <a:lstStyle/>
                    <a:p>
                      <a:r>
                        <a:rPr lang="en-GB" dirty="0" smtClean="0"/>
                        <a:t>£11,334</a:t>
                      </a:r>
                      <a:endParaRPr lang="en-GB" dirty="0"/>
                    </a:p>
                  </a:txBody>
                  <a:tcPr/>
                </a:tc>
              </a:tr>
              <a:tr h="370840">
                <a:tc>
                  <a:txBody>
                    <a:bodyPr/>
                    <a:lstStyle/>
                    <a:p>
                      <a:r>
                        <a:rPr lang="en-GB" sz="1800" b="0" dirty="0" smtClean="0"/>
                        <a:t>1,699</a:t>
                      </a:r>
                      <a:endParaRPr lang="en-GB" sz="1800" b="0" dirty="0"/>
                    </a:p>
                  </a:txBody>
                  <a:tcPr/>
                </a:tc>
                <a:tc>
                  <a:txBody>
                    <a:bodyPr/>
                    <a:lstStyle/>
                    <a:p>
                      <a:r>
                        <a:rPr lang="en-GB" sz="1800" b="0" dirty="0" smtClean="0"/>
                        <a:t>£10,611</a:t>
                      </a:r>
                      <a:endParaRPr lang="en-GB" sz="1800" b="0" dirty="0"/>
                    </a:p>
                  </a:txBody>
                  <a:tcPr/>
                </a:tc>
                <a:tc>
                  <a:txBody>
                    <a:bodyPr/>
                    <a:lstStyle/>
                    <a:p>
                      <a:r>
                        <a:rPr lang="en-GB" sz="1800" b="0" dirty="0" smtClean="0"/>
                        <a:t>1,789</a:t>
                      </a:r>
                      <a:endParaRPr lang="en-GB" sz="1800" b="0" dirty="0"/>
                    </a:p>
                  </a:txBody>
                  <a:tcPr/>
                </a:tc>
                <a:tc>
                  <a:txBody>
                    <a:bodyPr/>
                    <a:lstStyle/>
                    <a:p>
                      <a:r>
                        <a:rPr lang="en-GB" sz="1800" b="0" dirty="0" smtClean="0"/>
                        <a:t>£7,412</a:t>
                      </a:r>
                      <a:endParaRPr lang="en-GB" sz="1800" b="0" dirty="0"/>
                    </a:p>
                  </a:txBody>
                  <a:tcPr/>
                </a:tc>
              </a:tr>
              <a:tr h="370840">
                <a:tc>
                  <a:txBody>
                    <a:bodyPr/>
                    <a:lstStyle/>
                    <a:p>
                      <a:r>
                        <a:rPr lang="en-GB" dirty="0" smtClean="0"/>
                        <a:t>1,010</a:t>
                      </a:r>
                      <a:endParaRPr lang="en-GB" dirty="0"/>
                    </a:p>
                  </a:txBody>
                  <a:tcPr/>
                </a:tc>
                <a:tc>
                  <a:txBody>
                    <a:bodyPr/>
                    <a:lstStyle/>
                    <a:p>
                      <a:r>
                        <a:rPr lang="en-GB" dirty="0" smtClean="0"/>
                        <a:t>£17,437</a:t>
                      </a:r>
                      <a:endParaRPr lang="en-GB" dirty="0"/>
                    </a:p>
                  </a:txBody>
                  <a:tcPr/>
                </a:tc>
                <a:tc>
                  <a:txBody>
                    <a:bodyPr/>
                    <a:lstStyle/>
                    <a:p>
                      <a:r>
                        <a:rPr lang="en-GB" dirty="0" smtClean="0"/>
                        <a:t>685</a:t>
                      </a:r>
                      <a:endParaRPr lang="en-GB" dirty="0"/>
                    </a:p>
                  </a:txBody>
                  <a:tcPr/>
                </a:tc>
                <a:tc>
                  <a:txBody>
                    <a:bodyPr/>
                    <a:lstStyle/>
                    <a:p>
                      <a:r>
                        <a:rPr lang="en-GB" dirty="0" smtClean="0"/>
                        <a:t>£13,663</a:t>
                      </a:r>
                      <a:endParaRPr lang="en-GB" dirty="0"/>
                    </a:p>
                  </a:txBody>
                  <a:tcPr/>
                </a:tc>
              </a:tr>
              <a:tr h="370840">
                <a:tc>
                  <a:txBody>
                    <a:bodyPr/>
                    <a:lstStyle/>
                    <a:p>
                      <a:r>
                        <a:rPr lang="en-GB" sz="1800" b="0" dirty="0" smtClean="0"/>
                        <a:t>1,090</a:t>
                      </a:r>
                      <a:endParaRPr lang="en-GB" sz="1800" b="0" dirty="0"/>
                    </a:p>
                  </a:txBody>
                  <a:tcPr/>
                </a:tc>
                <a:tc>
                  <a:txBody>
                    <a:bodyPr/>
                    <a:lstStyle/>
                    <a:p>
                      <a:r>
                        <a:rPr lang="en-GB" sz="1800" b="0" dirty="0" smtClean="0"/>
                        <a:t>£17,800</a:t>
                      </a:r>
                      <a:endParaRPr lang="en-GB" sz="1800" b="0" dirty="0"/>
                    </a:p>
                  </a:txBody>
                  <a:tcPr/>
                </a:tc>
                <a:tc>
                  <a:txBody>
                    <a:bodyPr/>
                    <a:lstStyle/>
                    <a:p>
                      <a:r>
                        <a:rPr lang="en-GB" sz="1800" b="0" dirty="0" smtClean="0"/>
                        <a:t>1,725</a:t>
                      </a:r>
                      <a:endParaRPr lang="en-GB" sz="1800" b="0" dirty="0"/>
                    </a:p>
                  </a:txBody>
                  <a:tcPr/>
                </a:tc>
                <a:tc>
                  <a:txBody>
                    <a:bodyPr/>
                    <a:lstStyle/>
                    <a:p>
                      <a:r>
                        <a:rPr lang="en-GB" sz="1800" b="0" dirty="0" smtClean="0"/>
                        <a:t>£11,536</a:t>
                      </a:r>
                      <a:endParaRPr lang="en-GB" sz="1800" b="0" dirty="0"/>
                    </a:p>
                  </a:txBody>
                  <a:tcPr/>
                </a:tc>
              </a:tr>
              <a:tr h="370840">
                <a:tc>
                  <a:txBody>
                    <a:bodyPr/>
                    <a:lstStyle/>
                    <a:p>
                      <a:r>
                        <a:rPr lang="en-GB" sz="2000" b="1" dirty="0" smtClean="0"/>
                        <a:t>1,080</a:t>
                      </a:r>
                      <a:endParaRPr lang="en-GB" sz="2000" b="1" dirty="0"/>
                    </a:p>
                  </a:txBody>
                  <a:tcPr/>
                </a:tc>
                <a:tc>
                  <a:txBody>
                    <a:bodyPr/>
                    <a:lstStyle/>
                    <a:p>
                      <a:r>
                        <a:rPr lang="en-GB" sz="2000" b="1" dirty="0" smtClean="0"/>
                        <a:t>£18,277</a:t>
                      </a:r>
                      <a:endParaRPr lang="en-GB" sz="2000" b="1" dirty="0"/>
                    </a:p>
                  </a:txBody>
                  <a:tcPr/>
                </a:tc>
                <a:tc>
                  <a:txBody>
                    <a:bodyPr/>
                    <a:lstStyle/>
                    <a:p>
                      <a:r>
                        <a:rPr lang="en-GB" sz="2000" b="1" dirty="0" smtClean="0"/>
                        <a:t>1,477</a:t>
                      </a:r>
                      <a:endParaRPr lang="en-GB" sz="2000" b="1" dirty="0"/>
                    </a:p>
                  </a:txBody>
                  <a:tcPr/>
                </a:tc>
                <a:tc>
                  <a:txBody>
                    <a:bodyPr/>
                    <a:lstStyle/>
                    <a:p>
                      <a:r>
                        <a:rPr lang="en-GB" sz="2000" b="1" dirty="0" smtClean="0"/>
                        <a:t>£13,329</a:t>
                      </a:r>
                      <a:endParaRPr lang="en-GB" sz="2000" b="1" dirty="0"/>
                    </a:p>
                  </a:txBody>
                  <a:tcPr/>
                </a:tc>
              </a:tr>
              <a:tr h="370840">
                <a:tc>
                  <a:txBody>
                    <a:bodyPr/>
                    <a:lstStyle/>
                    <a:p>
                      <a:r>
                        <a:rPr lang="en-GB" dirty="0" smtClean="0"/>
                        <a:t>10,415</a:t>
                      </a:r>
                      <a:endParaRPr lang="en-GB" dirty="0"/>
                    </a:p>
                  </a:txBody>
                  <a:tcPr/>
                </a:tc>
                <a:tc>
                  <a:txBody>
                    <a:bodyPr/>
                    <a:lstStyle/>
                    <a:p>
                      <a:r>
                        <a:rPr lang="en-GB" dirty="0" smtClean="0"/>
                        <a:t>£15,762</a:t>
                      </a:r>
                      <a:endParaRPr lang="en-GB" dirty="0"/>
                    </a:p>
                  </a:txBody>
                  <a:tcPr/>
                </a:tc>
                <a:tc>
                  <a:txBody>
                    <a:bodyPr/>
                    <a:lstStyle/>
                    <a:p>
                      <a:r>
                        <a:rPr lang="en-GB" dirty="0" smtClean="0"/>
                        <a:t>20,480</a:t>
                      </a:r>
                      <a:endParaRPr lang="en-GB" dirty="0"/>
                    </a:p>
                  </a:txBody>
                  <a:tcPr/>
                </a:tc>
                <a:tc>
                  <a:txBody>
                    <a:bodyPr/>
                    <a:lstStyle/>
                    <a:p>
                      <a:r>
                        <a:rPr lang="en-GB" dirty="0" smtClean="0"/>
                        <a:t>£11,434</a:t>
                      </a:r>
                      <a:endParaRPr lang="en-GB" dirty="0"/>
                    </a:p>
                  </a:txBody>
                  <a:tcPr/>
                </a:tc>
              </a:tr>
            </a:tbl>
          </a:graphicData>
        </a:graphic>
      </p:graphicFrame>
      <p:graphicFrame>
        <p:nvGraphicFramePr>
          <p:cNvPr id="23" name="Table 22"/>
          <p:cNvGraphicFramePr>
            <a:graphicFrameLocks noGrp="1"/>
          </p:cNvGraphicFramePr>
          <p:nvPr/>
        </p:nvGraphicFramePr>
        <p:xfrm>
          <a:off x="571472" y="2571744"/>
          <a:ext cx="1571636" cy="2596307"/>
        </p:xfrm>
        <a:graphic>
          <a:graphicData uri="http://schemas.openxmlformats.org/drawingml/2006/table">
            <a:tbl>
              <a:tblPr firstRow="1" bandRow="1">
                <a:tableStyleId>{5C22544A-7EE6-4342-B048-85BDC9FD1C3A}</a:tableStyleId>
              </a:tblPr>
              <a:tblGrid>
                <a:gridCol w="1571636"/>
              </a:tblGrid>
              <a:tr h="370901">
                <a:tc>
                  <a:txBody>
                    <a:bodyPr/>
                    <a:lstStyle/>
                    <a:p>
                      <a:r>
                        <a:rPr lang="en-GB" dirty="0" smtClean="0"/>
                        <a:t>Maintained</a:t>
                      </a:r>
                      <a:endParaRPr lang="en-GB" dirty="0"/>
                    </a:p>
                  </a:txBody>
                  <a:tcPr>
                    <a:solidFill>
                      <a:srgbClr val="F8C194"/>
                    </a:solidFill>
                  </a:tcPr>
                </a:tc>
              </a:tr>
              <a:tr h="370901">
                <a:tc>
                  <a:txBody>
                    <a:bodyPr/>
                    <a:lstStyle/>
                    <a:p>
                      <a:r>
                        <a:rPr lang="en-GB" b="1" dirty="0" smtClean="0">
                          <a:solidFill>
                            <a:schemeClr val="bg1"/>
                          </a:solidFill>
                        </a:rPr>
                        <a:t>6th</a:t>
                      </a:r>
                      <a:r>
                        <a:rPr lang="en-GB" b="1" baseline="0" dirty="0" smtClean="0">
                          <a:solidFill>
                            <a:schemeClr val="bg1"/>
                          </a:solidFill>
                        </a:rPr>
                        <a:t> Form</a:t>
                      </a:r>
                      <a:endParaRPr lang="en-GB" b="1" dirty="0">
                        <a:solidFill>
                          <a:schemeClr val="bg1"/>
                        </a:solidFill>
                      </a:endParaRPr>
                    </a:p>
                  </a:txBody>
                  <a:tcPr>
                    <a:solidFill>
                      <a:srgbClr val="F8C194"/>
                    </a:solidFill>
                  </a:tcPr>
                </a:tc>
              </a:tr>
              <a:tr h="370901">
                <a:tc>
                  <a:txBody>
                    <a:bodyPr/>
                    <a:lstStyle/>
                    <a:p>
                      <a:r>
                        <a:rPr lang="en-GB" b="1" dirty="0" smtClean="0">
                          <a:solidFill>
                            <a:schemeClr val="bg1"/>
                          </a:solidFill>
                        </a:rPr>
                        <a:t>FE</a:t>
                      </a:r>
                      <a:endParaRPr lang="en-GB" b="1" dirty="0">
                        <a:solidFill>
                          <a:schemeClr val="bg1"/>
                        </a:solidFill>
                      </a:endParaRPr>
                    </a:p>
                  </a:txBody>
                  <a:tcPr>
                    <a:solidFill>
                      <a:srgbClr val="F8C194"/>
                    </a:solidFill>
                  </a:tcPr>
                </a:tc>
              </a:tr>
              <a:tr h="370901">
                <a:tc>
                  <a:txBody>
                    <a:bodyPr/>
                    <a:lstStyle/>
                    <a:p>
                      <a:r>
                        <a:rPr lang="en-GB" b="1" dirty="0" smtClean="0">
                          <a:solidFill>
                            <a:schemeClr val="bg1"/>
                          </a:solidFill>
                        </a:rPr>
                        <a:t>HE &amp; Uni</a:t>
                      </a:r>
                      <a:endParaRPr lang="en-GB" b="1" dirty="0">
                        <a:solidFill>
                          <a:schemeClr val="bg1"/>
                        </a:solidFill>
                      </a:endParaRPr>
                    </a:p>
                  </a:txBody>
                  <a:tcPr>
                    <a:solidFill>
                      <a:srgbClr val="F8C194"/>
                    </a:solidFill>
                  </a:tcPr>
                </a:tc>
              </a:tr>
              <a:tr h="370901">
                <a:tc>
                  <a:txBody>
                    <a:bodyPr/>
                    <a:lstStyle/>
                    <a:p>
                      <a:r>
                        <a:rPr lang="en-GB" b="1" dirty="0" smtClean="0">
                          <a:solidFill>
                            <a:schemeClr val="bg1"/>
                          </a:solidFill>
                        </a:rPr>
                        <a:t>Independent</a:t>
                      </a:r>
                      <a:endParaRPr lang="en-GB" b="1" dirty="0">
                        <a:solidFill>
                          <a:schemeClr val="bg1"/>
                        </a:solidFill>
                      </a:endParaRPr>
                    </a:p>
                  </a:txBody>
                  <a:tcPr>
                    <a:solidFill>
                      <a:srgbClr val="F8C194"/>
                    </a:solidFill>
                  </a:tcPr>
                </a:tc>
              </a:tr>
              <a:tr h="370901">
                <a:tc>
                  <a:txBody>
                    <a:bodyPr/>
                    <a:lstStyle/>
                    <a:p>
                      <a:r>
                        <a:rPr lang="en-GB" b="1" dirty="0" smtClean="0">
                          <a:solidFill>
                            <a:schemeClr val="bg1"/>
                          </a:solidFill>
                        </a:rPr>
                        <a:t>Academies</a:t>
                      </a:r>
                      <a:endParaRPr lang="en-GB" b="1" dirty="0">
                        <a:solidFill>
                          <a:schemeClr val="bg1"/>
                        </a:solidFill>
                      </a:endParaRPr>
                    </a:p>
                  </a:txBody>
                  <a:tcPr>
                    <a:solidFill>
                      <a:srgbClr val="F8C194"/>
                    </a:solidFill>
                  </a:tcPr>
                </a:tc>
              </a:tr>
              <a:tr h="370901">
                <a:tc>
                  <a:txBody>
                    <a:bodyPr/>
                    <a:lstStyle/>
                    <a:p>
                      <a:r>
                        <a:rPr lang="en-GB" b="1" dirty="0" smtClean="0">
                          <a:solidFill>
                            <a:schemeClr val="bg1"/>
                          </a:solidFill>
                        </a:rPr>
                        <a:t>Total</a:t>
                      </a:r>
                      <a:endParaRPr lang="en-GB" b="1" dirty="0">
                        <a:solidFill>
                          <a:schemeClr val="bg1"/>
                        </a:solidFill>
                      </a:endParaRPr>
                    </a:p>
                  </a:txBody>
                  <a:tcPr>
                    <a:solidFill>
                      <a:srgbClr val="F8C194"/>
                    </a:solidFill>
                  </a:tcPr>
                </a:tc>
              </a:tr>
            </a:tbl>
          </a:graphicData>
        </a:graphic>
      </p:graphicFrame>
      <p:sp>
        <p:nvSpPr>
          <p:cNvPr id="24" name="TextBox 23"/>
          <p:cNvSpPr txBox="1"/>
          <p:nvPr/>
        </p:nvSpPr>
        <p:spPr>
          <a:xfrm>
            <a:off x="0" y="5589240"/>
            <a:ext cx="4572032" cy="369332"/>
          </a:xfrm>
          <a:prstGeom prst="rect">
            <a:avLst/>
          </a:prstGeom>
          <a:noFill/>
        </p:spPr>
        <p:txBody>
          <a:bodyPr wrap="square" rtlCol="0">
            <a:spAutoFit/>
          </a:bodyPr>
          <a:lstStyle/>
          <a:p>
            <a:r>
              <a:rPr lang="en-GB" dirty="0" smtClean="0">
                <a:solidFill>
                  <a:schemeClr val="bg1"/>
                </a:solidFill>
              </a:rPr>
              <a:t>Source: Capita Teachers Pension 2011/2012</a:t>
            </a:r>
            <a:endParaRPr lang="en-GB" dirty="0">
              <a:solidFill>
                <a:schemeClr val="bg1"/>
              </a:solidFill>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23528" y="1124744"/>
            <a:ext cx="8193258" cy="432048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23528" y="260648"/>
            <a:ext cx="7433405" cy="74523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395536" y="188640"/>
            <a:ext cx="7020616" cy="646331"/>
          </a:xfrm>
          <a:prstGeom prst="rect">
            <a:avLst/>
          </a:prstGeom>
          <a:noFill/>
        </p:spPr>
        <p:txBody>
          <a:bodyPr wrap="square" rtlCol="0">
            <a:spAutoFit/>
          </a:bodyPr>
          <a:lstStyle/>
          <a:p>
            <a:r>
              <a:rPr lang="en-GB" sz="3600" dirty="0" smtClean="0">
                <a:solidFill>
                  <a:schemeClr val="bg1"/>
                </a:solidFill>
                <a:latin typeface="Arial" charset="0"/>
              </a:rPr>
              <a:t>A changing environment</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467544" y="1124744"/>
            <a:ext cx="7890670" cy="4154984"/>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The Teacher’s Pension Scheme</a:t>
            </a:r>
          </a:p>
          <a:p>
            <a:r>
              <a:rPr lang="en-GB" sz="2400" dirty="0" smtClean="0">
                <a:solidFill>
                  <a:schemeClr val="bg1"/>
                </a:solidFill>
                <a:latin typeface="Arial" pitchFamily="34" charset="0"/>
                <a:cs typeface="Arial" pitchFamily="34" charset="0"/>
              </a:rPr>
              <a:t>Key historical changes:</a:t>
            </a:r>
          </a:p>
          <a:p>
            <a:endParaRPr lang="en-GB" sz="2400" dirty="0" smtClean="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2000		</a:t>
            </a:r>
            <a:r>
              <a:rPr lang="en-GB" sz="2400" dirty="0" smtClean="0">
                <a:solidFill>
                  <a:schemeClr val="bg1"/>
                </a:solidFill>
                <a:latin typeface="Arial" pitchFamily="34" charset="0"/>
                <a:cs typeface="Arial" pitchFamily="34" charset="0"/>
              </a:rPr>
              <a:t>Early retirement with Actuarially Reduced 		Benefits (ARB) introduced</a:t>
            </a:r>
          </a:p>
          <a:p>
            <a:endParaRPr lang="en-GB" sz="2400" b="1" dirty="0" smtClean="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2007		</a:t>
            </a:r>
            <a:r>
              <a:rPr lang="en-GB" sz="2400" dirty="0" smtClean="0">
                <a:solidFill>
                  <a:schemeClr val="bg1"/>
                </a:solidFill>
                <a:latin typeface="Arial" pitchFamily="34" charset="0"/>
                <a:cs typeface="Arial" pitchFamily="34" charset="0"/>
              </a:rPr>
              <a:t>Different entitlements for new members 			from 1</a:t>
            </a:r>
            <a:r>
              <a:rPr lang="en-GB" sz="2400" baseline="30000" dirty="0" smtClean="0">
                <a:solidFill>
                  <a:schemeClr val="bg1"/>
                </a:solidFill>
                <a:latin typeface="Arial" pitchFamily="34" charset="0"/>
                <a:cs typeface="Arial" pitchFamily="34" charset="0"/>
              </a:rPr>
              <a:t>st</a:t>
            </a:r>
            <a:r>
              <a:rPr lang="en-GB" sz="2400" dirty="0" smtClean="0">
                <a:solidFill>
                  <a:schemeClr val="bg1"/>
                </a:solidFill>
                <a:latin typeface="Arial" pitchFamily="34" charset="0"/>
                <a:cs typeface="Arial" pitchFamily="34" charset="0"/>
              </a:rPr>
              <a:t> January 2007 </a:t>
            </a:r>
          </a:p>
          <a:p>
            <a:endParaRPr lang="en-GB" sz="2400" b="1" dirty="0" smtClean="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2011		</a:t>
            </a:r>
            <a:r>
              <a:rPr lang="en-GB" sz="2400" dirty="0" smtClean="0">
                <a:solidFill>
                  <a:schemeClr val="bg1"/>
                </a:solidFill>
                <a:latin typeface="Arial" pitchFamily="34" charset="0"/>
                <a:cs typeface="Arial" pitchFamily="34" charset="0"/>
              </a:rPr>
              <a:t>Indexation: pension in payment to increase </a:t>
            </a:r>
          </a:p>
          <a:p>
            <a:r>
              <a:rPr lang="en-GB" sz="2400" b="1"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by CPI (from RPI)</a:t>
            </a:r>
            <a:endParaRPr lang="en-GB"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GB"/>
          </a:p>
        </p:txBody>
      </p:sp>
      <p:sp>
        <p:nvSpPr>
          <p:cNvPr id="10243" name="Rectangle 16"/>
          <p:cNvSpPr>
            <a:spLocks noChangeArrowheads="1"/>
          </p:cNvSpPr>
          <p:nvPr/>
        </p:nvSpPr>
        <p:spPr bwMode="auto">
          <a:xfrm>
            <a:off x="609600" y="1412776"/>
            <a:ext cx="7907338" cy="3637062"/>
          </a:xfrm>
          <a:prstGeom prst="rect">
            <a:avLst/>
          </a:prstGeom>
          <a:solidFill>
            <a:schemeClr val="bg1">
              <a:alpha val="14902"/>
            </a:schemeClr>
          </a:solidFill>
          <a:ln w="9525">
            <a:noFill/>
            <a:miter lim="800000"/>
            <a:headEnd/>
            <a:tailEnd/>
          </a:ln>
        </p:spPr>
        <p:txBody>
          <a:bodyPr wrap="none" anchor="ctr"/>
          <a:lstStyle/>
          <a:p>
            <a:pPr algn="ctr" eaLnBrk="0" hangingPunct="0"/>
            <a:endParaRPr lang="en-GB"/>
          </a:p>
        </p:txBody>
      </p:sp>
      <p:grpSp>
        <p:nvGrpSpPr>
          <p:cNvPr id="2" name="Group 5"/>
          <p:cNvGrpSpPr>
            <a:grpSpLocks/>
          </p:cNvGrpSpPr>
          <p:nvPr/>
        </p:nvGrpSpPr>
        <p:grpSpPr bwMode="auto">
          <a:xfrm>
            <a:off x="381000" y="327025"/>
            <a:ext cx="8356600" cy="925513"/>
            <a:chOff x="380999" y="326309"/>
            <a:chExt cx="7199313" cy="925718"/>
          </a:xfrm>
        </p:grpSpPr>
        <p:sp>
          <p:nvSpPr>
            <p:cNvPr id="10255" name="Rectangle 2"/>
            <p:cNvSpPr>
              <a:spLocks noChangeArrowheads="1"/>
            </p:cNvSpPr>
            <p:nvPr/>
          </p:nvSpPr>
          <p:spPr bwMode="auto">
            <a:xfrm>
              <a:off x="380999" y="326309"/>
              <a:ext cx="7199313" cy="817895"/>
            </a:xfrm>
            <a:prstGeom prst="rect">
              <a:avLst/>
            </a:prstGeom>
            <a:solidFill>
              <a:srgbClr val="A87B64"/>
            </a:solidFill>
            <a:ln w="9525">
              <a:noFill/>
              <a:miter lim="800000"/>
              <a:headEnd/>
              <a:tailEnd/>
            </a:ln>
          </p:spPr>
          <p:txBody>
            <a:bodyPr wrap="none" anchor="ctr"/>
            <a:lstStyle/>
            <a:p>
              <a:r>
                <a:rPr lang="en-US" sz="2800" b="1" dirty="0" smtClean="0">
                  <a:solidFill>
                    <a:schemeClr val="bg1"/>
                  </a:solidFill>
                  <a:latin typeface="Arial" pitchFamily="34" charset="0"/>
                  <a:cs typeface="Arial" pitchFamily="34" charset="0"/>
                </a:rPr>
                <a:t>Reforming Public Sector Pensions</a:t>
              </a:r>
              <a:endParaRPr lang="en-US" sz="2800" b="1" dirty="0">
                <a:solidFill>
                  <a:schemeClr val="bg1"/>
                </a:solidFill>
                <a:latin typeface="Arial" pitchFamily="34" charset="0"/>
                <a:cs typeface="Arial" pitchFamily="34" charset="0"/>
              </a:endParaRPr>
            </a:p>
          </p:txBody>
        </p:sp>
        <p:sp>
          <p:nvSpPr>
            <p:cNvPr id="8" name="Rectangle 7"/>
            <p:cNvSpPr/>
            <p:nvPr/>
          </p:nvSpPr>
          <p:spPr>
            <a:xfrm>
              <a:off x="380999" y="1144053"/>
              <a:ext cx="7199313" cy="1079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EA879"/>
                </a:solidFill>
              </a:endParaRPr>
            </a:p>
          </p:txBody>
        </p:sp>
      </p:grpSp>
      <p:sp>
        <p:nvSpPr>
          <p:cNvPr id="10245" name="TextBox 8"/>
          <p:cNvSpPr txBox="1">
            <a:spLocks noChangeArrowheads="1"/>
          </p:cNvSpPr>
          <p:nvPr/>
        </p:nvSpPr>
        <p:spPr bwMode="auto">
          <a:xfrm>
            <a:off x="503238" y="387350"/>
            <a:ext cx="8013700" cy="708025"/>
          </a:xfrm>
          <a:prstGeom prst="rect">
            <a:avLst/>
          </a:prstGeom>
          <a:noFill/>
          <a:ln w="9525">
            <a:noFill/>
            <a:miter lim="800000"/>
            <a:headEnd/>
            <a:tailEnd/>
          </a:ln>
        </p:spPr>
        <p:txBody>
          <a:bodyPr>
            <a:spAutoFit/>
          </a:bodyPr>
          <a:lstStyle/>
          <a:p>
            <a:pPr>
              <a:spcBef>
                <a:spcPct val="50000"/>
              </a:spcBef>
            </a:pPr>
            <a:r>
              <a:rPr lang="en-GB" sz="4000" dirty="0" smtClean="0">
                <a:solidFill>
                  <a:schemeClr val="bg1"/>
                </a:solidFill>
                <a:latin typeface="Arial" pitchFamily="34" charset="0"/>
                <a:cs typeface="Arial" pitchFamily="34" charset="0"/>
              </a:rPr>
              <a:t> </a:t>
            </a:r>
            <a:endParaRPr lang="en-GB" sz="4000" dirty="0">
              <a:latin typeface="Arial" pitchFamily="34" charset="0"/>
              <a:cs typeface="Arial" pitchFamily="34" charset="0"/>
            </a:endParaRPr>
          </a:p>
        </p:txBody>
      </p:sp>
      <p:sp>
        <p:nvSpPr>
          <p:cNvPr id="10246" name="Text Box 5"/>
          <p:cNvSpPr txBox="1">
            <a:spLocks noChangeArrowheads="1"/>
          </p:cNvSpPr>
          <p:nvPr/>
        </p:nvSpPr>
        <p:spPr bwMode="auto">
          <a:xfrm>
            <a:off x="755576" y="1484784"/>
            <a:ext cx="4552950" cy="1708160"/>
          </a:xfrm>
          <a:prstGeom prst="rect">
            <a:avLst/>
          </a:prstGeom>
          <a:noFill/>
          <a:ln w="9525">
            <a:noFill/>
            <a:miter lim="800000"/>
            <a:headEnd/>
            <a:tailEnd/>
          </a:ln>
        </p:spPr>
        <p:txBody>
          <a:bodyPr>
            <a:spAutoFit/>
          </a:bodyPr>
          <a:lstStyle/>
          <a:p>
            <a:pPr marL="271463" indent="-271463">
              <a:spcBef>
                <a:spcPct val="50000"/>
              </a:spcBef>
              <a:spcAft>
                <a:spcPts val="1800"/>
              </a:spcAft>
            </a:pPr>
            <a:r>
              <a:rPr lang="en-GB" sz="2000" b="1" dirty="0" smtClean="0">
                <a:solidFill>
                  <a:schemeClr val="bg1"/>
                </a:solidFill>
                <a:latin typeface="Arial" pitchFamily="34" charset="0"/>
              </a:rPr>
              <a:t>March 2012</a:t>
            </a:r>
          </a:p>
          <a:p>
            <a:pPr marL="271463" indent="-271463">
              <a:spcBef>
                <a:spcPct val="50000"/>
              </a:spcBef>
              <a:spcAft>
                <a:spcPts val="1800"/>
              </a:spcAft>
            </a:pPr>
            <a:r>
              <a:rPr lang="en-GB" sz="2000" dirty="0" smtClean="0">
                <a:solidFill>
                  <a:schemeClr val="bg1"/>
                </a:solidFill>
                <a:latin typeface="Arial" pitchFamily="34" charset="0"/>
              </a:rPr>
              <a:t>Government publish final proposals on new design of Public Sector Pension Schemes</a:t>
            </a:r>
            <a:endParaRPr lang="en-GB" sz="2000" dirty="0">
              <a:solidFill>
                <a:schemeClr val="bg1"/>
              </a:solidFill>
              <a:latin typeface="Arial" pitchFamily="34" charset="0"/>
            </a:endParaRPr>
          </a:p>
        </p:txBody>
      </p:sp>
      <p:grpSp>
        <p:nvGrpSpPr>
          <p:cNvPr id="3" name="Group 10"/>
          <p:cNvGrpSpPr>
            <a:grpSpLocks/>
          </p:cNvGrpSpPr>
          <p:nvPr/>
        </p:nvGrpSpPr>
        <p:grpSpPr bwMode="auto">
          <a:xfrm>
            <a:off x="0" y="5562600"/>
            <a:ext cx="9144000" cy="1295400"/>
            <a:chOff x="0" y="5562600"/>
            <a:chExt cx="9144000" cy="1295400"/>
          </a:xfrm>
        </p:grpSpPr>
        <p:sp>
          <p:nvSpPr>
            <p:cNvPr id="10251" name="Rectangle 25"/>
            <p:cNvSpPr>
              <a:spLocks noChangeArrowheads="1"/>
            </p:cNvSpPr>
            <p:nvPr/>
          </p:nvSpPr>
          <p:spPr bwMode="auto">
            <a:xfrm flipH="1">
              <a:off x="6940190" y="5562600"/>
              <a:ext cx="2203810" cy="1295400"/>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10252" name="Picture 14" descr="WFT.jpg"/>
            <p:cNvPicPr>
              <a:picLocks noChangeAspect="1"/>
            </p:cNvPicPr>
            <p:nvPr/>
          </p:nvPicPr>
          <p:blipFill>
            <a:blip r:embed="rId3" cstate="print"/>
            <a:srcRect/>
            <a:stretch>
              <a:fillRect/>
            </a:stretch>
          </p:blipFill>
          <p:spPr bwMode="auto">
            <a:xfrm>
              <a:off x="7306606" y="5802313"/>
              <a:ext cx="1543050" cy="771525"/>
            </a:xfrm>
            <a:prstGeom prst="rect">
              <a:avLst/>
            </a:prstGeom>
            <a:noFill/>
            <a:ln w="9525">
              <a:noFill/>
              <a:miter lim="800000"/>
              <a:headEnd/>
              <a:tailEnd/>
            </a:ln>
          </p:spPr>
        </p:pic>
        <p:sp>
          <p:nvSpPr>
            <p:cNvPr id="10253" name="Rectangle 25"/>
            <p:cNvSpPr>
              <a:spLocks noChangeArrowheads="1"/>
            </p:cNvSpPr>
            <p:nvPr/>
          </p:nvSpPr>
          <p:spPr bwMode="auto">
            <a:xfrm flipH="1">
              <a:off x="0" y="5562600"/>
              <a:ext cx="2438400" cy="1295400"/>
            </a:xfrm>
            <a:prstGeom prst="rect">
              <a:avLst/>
            </a:prstGeom>
            <a:solidFill>
              <a:schemeClr val="bg1"/>
            </a:solidFill>
            <a:ln w="9525">
              <a:noFill/>
              <a:miter lim="800000"/>
              <a:headEnd/>
              <a:tailEnd/>
            </a:ln>
          </p:spPr>
          <p:txBody>
            <a:bodyPr wrap="none" anchor="ctr"/>
            <a:lstStyle/>
            <a:p>
              <a:pPr eaLnBrk="0" hangingPunct="0"/>
              <a:endParaRPr lang="en-GB"/>
            </a:p>
          </p:txBody>
        </p:sp>
        <p:sp>
          <p:nvSpPr>
            <p:cNvPr id="10254" name="Rectangle 22"/>
            <p:cNvSpPr>
              <a:spLocks noChangeArrowheads="1"/>
            </p:cNvSpPr>
            <p:nvPr/>
          </p:nvSpPr>
          <p:spPr bwMode="auto">
            <a:xfrm>
              <a:off x="0" y="5562600"/>
              <a:ext cx="6940190" cy="1295400"/>
            </a:xfrm>
            <a:prstGeom prst="rect">
              <a:avLst/>
            </a:prstGeom>
            <a:solidFill>
              <a:srgbClr val="EEA879"/>
            </a:solidFill>
            <a:ln w="9525">
              <a:noFill/>
              <a:miter lim="800000"/>
              <a:headEnd/>
              <a:tailEnd/>
            </a:ln>
          </p:spPr>
          <p:txBody>
            <a:bodyPr wrap="none" anchor="ctr"/>
            <a:lstStyle/>
            <a:p>
              <a:pPr eaLnBrk="0" hangingPunct="0"/>
              <a:endParaRPr lang="en-GB">
                <a:solidFill>
                  <a:srgbClr val="EEA879"/>
                </a:solidFill>
              </a:endParaRPr>
            </a:p>
          </p:txBody>
        </p:sp>
      </p:grpSp>
      <p:pic>
        <p:nvPicPr>
          <p:cNvPr id="18" name="Picture 17" descr="Pensions.jpg"/>
          <p:cNvPicPr>
            <a:picLocks noChangeAspect="1"/>
          </p:cNvPicPr>
          <p:nvPr/>
        </p:nvPicPr>
        <p:blipFill>
          <a:blip r:embed="rId4" cstate="print"/>
          <a:srcRect/>
          <a:stretch>
            <a:fillRect/>
          </a:stretch>
        </p:blipFill>
        <p:spPr bwMode="auto">
          <a:xfrm>
            <a:off x="6159500" y="1566863"/>
            <a:ext cx="2578100" cy="3689350"/>
          </a:xfrm>
          <a:prstGeom prst="rect">
            <a:avLst/>
          </a:prstGeom>
          <a:noFill/>
          <a:ln w="9525">
            <a:noFill/>
            <a:miter lim="800000"/>
            <a:headEnd/>
            <a:tailEnd/>
          </a:ln>
          <a:effectLst>
            <a:outerShdw dist="76201" dir="2700000" algn="tl" rotWithShape="0">
              <a:srgbClr val="808080">
                <a:alpha val="42999"/>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GB"/>
          </a:p>
        </p:txBody>
      </p:sp>
      <p:sp>
        <p:nvSpPr>
          <p:cNvPr id="10243" name="Rectangle 16"/>
          <p:cNvSpPr>
            <a:spLocks noChangeArrowheads="1"/>
          </p:cNvSpPr>
          <p:nvPr/>
        </p:nvSpPr>
        <p:spPr bwMode="auto">
          <a:xfrm>
            <a:off x="609600" y="1484784"/>
            <a:ext cx="7907338" cy="3816424"/>
          </a:xfrm>
          <a:prstGeom prst="rect">
            <a:avLst/>
          </a:prstGeom>
          <a:solidFill>
            <a:schemeClr val="bg1">
              <a:alpha val="14902"/>
            </a:schemeClr>
          </a:solidFill>
          <a:ln w="9525">
            <a:noFill/>
            <a:miter lim="800000"/>
            <a:headEnd/>
            <a:tailEnd/>
          </a:ln>
        </p:spPr>
        <p:txBody>
          <a:bodyPr wrap="none" anchor="ctr"/>
          <a:lstStyle/>
          <a:p>
            <a:pPr algn="ctr" eaLnBrk="0" hangingPunct="0"/>
            <a:endParaRPr lang="en-GB"/>
          </a:p>
        </p:txBody>
      </p:sp>
      <p:grpSp>
        <p:nvGrpSpPr>
          <p:cNvPr id="2" name="Group 5"/>
          <p:cNvGrpSpPr>
            <a:grpSpLocks/>
          </p:cNvGrpSpPr>
          <p:nvPr/>
        </p:nvGrpSpPr>
        <p:grpSpPr bwMode="auto">
          <a:xfrm>
            <a:off x="381000" y="327025"/>
            <a:ext cx="8356600" cy="925513"/>
            <a:chOff x="380999" y="326309"/>
            <a:chExt cx="7199313" cy="925718"/>
          </a:xfrm>
        </p:grpSpPr>
        <p:sp>
          <p:nvSpPr>
            <p:cNvPr id="10255" name="Rectangle 2"/>
            <p:cNvSpPr>
              <a:spLocks noChangeArrowheads="1"/>
            </p:cNvSpPr>
            <p:nvPr/>
          </p:nvSpPr>
          <p:spPr bwMode="auto">
            <a:xfrm>
              <a:off x="380999" y="326309"/>
              <a:ext cx="7199313" cy="817895"/>
            </a:xfrm>
            <a:prstGeom prst="rect">
              <a:avLst/>
            </a:prstGeom>
            <a:solidFill>
              <a:srgbClr val="A87B64"/>
            </a:solidFill>
            <a:ln w="9525">
              <a:noFill/>
              <a:miter lim="800000"/>
              <a:headEnd/>
              <a:tailEnd/>
            </a:ln>
          </p:spPr>
          <p:txBody>
            <a:bodyPr wrap="none" anchor="ctr"/>
            <a:lstStyle/>
            <a:p>
              <a:r>
                <a:rPr lang="en-US" sz="2800" b="1" dirty="0" smtClean="0">
                  <a:solidFill>
                    <a:schemeClr val="bg1"/>
                  </a:solidFill>
                  <a:latin typeface="Arial" pitchFamily="34" charset="0"/>
                  <a:cs typeface="Arial" pitchFamily="34" charset="0"/>
                </a:rPr>
                <a:t>Reforming Public Sector Pensions</a:t>
              </a:r>
              <a:endParaRPr lang="en-US" sz="2800" b="1" dirty="0">
                <a:solidFill>
                  <a:schemeClr val="bg1"/>
                </a:solidFill>
                <a:latin typeface="Arial" pitchFamily="34" charset="0"/>
                <a:cs typeface="Arial" pitchFamily="34" charset="0"/>
              </a:endParaRPr>
            </a:p>
          </p:txBody>
        </p:sp>
        <p:sp>
          <p:nvSpPr>
            <p:cNvPr id="8" name="Rectangle 7"/>
            <p:cNvSpPr/>
            <p:nvPr/>
          </p:nvSpPr>
          <p:spPr>
            <a:xfrm>
              <a:off x="380999" y="1144053"/>
              <a:ext cx="7199313" cy="1079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EA879"/>
                </a:solidFill>
              </a:endParaRPr>
            </a:p>
          </p:txBody>
        </p:sp>
      </p:grpSp>
      <p:sp>
        <p:nvSpPr>
          <p:cNvPr id="10245" name="TextBox 8"/>
          <p:cNvSpPr txBox="1">
            <a:spLocks noChangeArrowheads="1"/>
          </p:cNvSpPr>
          <p:nvPr/>
        </p:nvSpPr>
        <p:spPr bwMode="auto">
          <a:xfrm>
            <a:off x="503238" y="387350"/>
            <a:ext cx="8013700" cy="708025"/>
          </a:xfrm>
          <a:prstGeom prst="rect">
            <a:avLst/>
          </a:prstGeom>
          <a:noFill/>
          <a:ln w="9525">
            <a:noFill/>
            <a:miter lim="800000"/>
            <a:headEnd/>
            <a:tailEnd/>
          </a:ln>
        </p:spPr>
        <p:txBody>
          <a:bodyPr>
            <a:spAutoFit/>
          </a:bodyPr>
          <a:lstStyle/>
          <a:p>
            <a:pPr>
              <a:spcBef>
                <a:spcPct val="50000"/>
              </a:spcBef>
            </a:pPr>
            <a:r>
              <a:rPr lang="en-GB" sz="4000" dirty="0" smtClean="0">
                <a:solidFill>
                  <a:schemeClr val="bg1"/>
                </a:solidFill>
                <a:latin typeface="Arial" pitchFamily="34" charset="0"/>
                <a:cs typeface="Arial" pitchFamily="34" charset="0"/>
              </a:rPr>
              <a:t> </a:t>
            </a:r>
            <a:endParaRPr lang="en-GB" sz="4000" dirty="0">
              <a:latin typeface="Arial" pitchFamily="34" charset="0"/>
              <a:cs typeface="Arial" pitchFamily="34" charset="0"/>
            </a:endParaRPr>
          </a:p>
        </p:txBody>
      </p:sp>
      <p:sp>
        <p:nvSpPr>
          <p:cNvPr id="10246" name="Text Box 5"/>
          <p:cNvSpPr txBox="1">
            <a:spLocks noChangeArrowheads="1"/>
          </p:cNvSpPr>
          <p:nvPr/>
        </p:nvSpPr>
        <p:spPr bwMode="auto">
          <a:xfrm>
            <a:off x="827584" y="2348880"/>
            <a:ext cx="4552950" cy="2477601"/>
          </a:xfrm>
          <a:prstGeom prst="rect">
            <a:avLst/>
          </a:prstGeom>
          <a:noFill/>
          <a:ln w="9525">
            <a:noFill/>
            <a:miter lim="800000"/>
            <a:headEnd/>
            <a:tailEnd/>
          </a:ln>
        </p:spPr>
        <p:txBody>
          <a:bodyPr>
            <a:spAutoFit/>
          </a:bodyPr>
          <a:lstStyle/>
          <a:p>
            <a:pPr marL="271463" indent="-271463">
              <a:spcBef>
                <a:spcPct val="50000"/>
              </a:spcBef>
              <a:spcAft>
                <a:spcPts val="1800"/>
              </a:spcAft>
              <a:buFont typeface="Arial" pitchFamily="34" charset="0"/>
              <a:buChar char="•"/>
            </a:pPr>
            <a:r>
              <a:rPr lang="en-GB" sz="2000" dirty="0">
                <a:solidFill>
                  <a:schemeClr val="bg1"/>
                </a:solidFill>
                <a:latin typeface="Arial" pitchFamily="34" charset="0"/>
              </a:rPr>
              <a:t>Increase </a:t>
            </a:r>
            <a:r>
              <a:rPr lang="en-GB" sz="2000" dirty="0" smtClean="0">
                <a:solidFill>
                  <a:schemeClr val="bg1"/>
                </a:solidFill>
                <a:latin typeface="Arial" pitchFamily="34" charset="0"/>
              </a:rPr>
              <a:t>contributions </a:t>
            </a:r>
            <a:endParaRPr lang="en-GB" sz="2000" dirty="0">
              <a:solidFill>
                <a:schemeClr val="bg1"/>
              </a:solidFill>
              <a:latin typeface="Arial" pitchFamily="34" charset="0"/>
            </a:endParaRPr>
          </a:p>
          <a:p>
            <a:pPr marL="271463" indent="-271463">
              <a:spcBef>
                <a:spcPct val="50000"/>
              </a:spcBef>
              <a:spcAft>
                <a:spcPts val="1800"/>
              </a:spcAft>
              <a:buFont typeface="Arial" pitchFamily="34" charset="0"/>
              <a:buChar char="•"/>
            </a:pPr>
            <a:r>
              <a:rPr lang="en-GB" sz="2000" dirty="0">
                <a:solidFill>
                  <a:schemeClr val="bg1"/>
                </a:solidFill>
                <a:latin typeface="Arial" pitchFamily="34" charset="0"/>
              </a:rPr>
              <a:t>Increase retirement age</a:t>
            </a:r>
          </a:p>
          <a:p>
            <a:pPr marL="271463" indent="-271463">
              <a:spcBef>
                <a:spcPct val="50000"/>
              </a:spcBef>
              <a:spcAft>
                <a:spcPts val="1800"/>
              </a:spcAft>
              <a:buFont typeface="Arial" pitchFamily="34" charset="0"/>
              <a:buChar char="•"/>
            </a:pPr>
            <a:r>
              <a:rPr lang="en-GB" sz="2000" dirty="0">
                <a:solidFill>
                  <a:schemeClr val="bg1"/>
                </a:solidFill>
                <a:latin typeface="Arial" pitchFamily="34" charset="0"/>
              </a:rPr>
              <a:t>Change to ‘Career Average’ salary</a:t>
            </a:r>
          </a:p>
          <a:p>
            <a:pPr marL="271463" indent="-271463">
              <a:spcBef>
                <a:spcPct val="50000"/>
              </a:spcBef>
              <a:spcAft>
                <a:spcPts val="1800"/>
              </a:spcAft>
              <a:buFont typeface="Arial" pitchFamily="34" charset="0"/>
              <a:buChar char="•"/>
            </a:pPr>
            <a:r>
              <a:rPr lang="en-GB" sz="2000" dirty="0">
                <a:solidFill>
                  <a:schemeClr val="bg1"/>
                </a:solidFill>
                <a:latin typeface="Arial" pitchFamily="34" charset="0"/>
              </a:rPr>
              <a:t>Preserve accrued benefits</a:t>
            </a:r>
          </a:p>
        </p:txBody>
      </p:sp>
      <p:grpSp>
        <p:nvGrpSpPr>
          <p:cNvPr id="3" name="Group 10"/>
          <p:cNvGrpSpPr>
            <a:grpSpLocks/>
          </p:cNvGrpSpPr>
          <p:nvPr/>
        </p:nvGrpSpPr>
        <p:grpSpPr bwMode="auto">
          <a:xfrm>
            <a:off x="0" y="5562600"/>
            <a:ext cx="9144000" cy="1295400"/>
            <a:chOff x="0" y="5562600"/>
            <a:chExt cx="9144000" cy="1295400"/>
          </a:xfrm>
        </p:grpSpPr>
        <p:sp>
          <p:nvSpPr>
            <p:cNvPr id="10251" name="Rectangle 25"/>
            <p:cNvSpPr>
              <a:spLocks noChangeArrowheads="1"/>
            </p:cNvSpPr>
            <p:nvPr/>
          </p:nvSpPr>
          <p:spPr bwMode="auto">
            <a:xfrm flipH="1">
              <a:off x="6940190" y="5562600"/>
              <a:ext cx="2203810" cy="1295400"/>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10252" name="Picture 14" descr="WFT.jpg"/>
            <p:cNvPicPr>
              <a:picLocks noChangeAspect="1"/>
            </p:cNvPicPr>
            <p:nvPr/>
          </p:nvPicPr>
          <p:blipFill>
            <a:blip r:embed="rId3" cstate="print"/>
            <a:srcRect/>
            <a:stretch>
              <a:fillRect/>
            </a:stretch>
          </p:blipFill>
          <p:spPr bwMode="auto">
            <a:xfrm>
              <a:off x="7306606" y="5802313"/>
              <a:ext cx="1543050" cy="771525"/>
            </a:xfrm>
            <a:prstGeom prst="rect">
              <a:avLst/>
            </a:prstGeom>
            <a:noFill/>
            <a:ln w="9525">
              <a:noFill/>
              <a:miter lim="800000"/>
              <a:headEnd/>
              <a:tailEnd/>
            </a:ln>
          </p:spPr>
        </p:pic>
        <p:sp>
          <p:nvSpPr>
            <p:cNvPr id="10253" name="Rectangle 25"/>
            <p:cNvSpPr>
              <a:spLocks noChangeArrowheads="1"/>
            </p:cNvSpPr>
            <p:nvPr/>
          </p:nvSpPr>
          <p:spPr bwMode="auto">
            <a:xfrm flipH="1">
              <a:off x="0" y="5562600"/>
              <a:ext cx="2438400" cy="1295400"/>
            </a:xfrm>
            <a:prstGeom prst="rect">
              <a:avLst/>
            </a:prstGeom>
            <a:solidFill>
              <a:schemeClr val="bg1"/>
            </a:solidFill>
            <a:ln w="9525">
              <a:noFill/>
              <a:miter lim="800000"/>
              <a:headEnd/>
              <a:tailEnd/>
            </a:ln>
          </p:spPr>
          <p:txBody>
            <a:bodyPr wrap="none" anchor="ctr"/>
            <a:lstStyle/>
            <a:p>
              <a:pPr eaLnBrk="0" hangingPunct="0"/>
              <a:endParaRPr lang="en-GB"/>
            </a:p>
          </p:txBody>
        </p:sp>
        <p:sp>
          <p:nvSpPr>
            <p:cNvPr id="10254" name="Rectangle 22"/>
            <p:cNvSpPr>
              <a:spLocks noChangeArrowheads="1"/>
            </p:cNvSpPr>
            <p:nvPr/>
          </p:nvSpPr>
          <p:spPr bwMode="auto">
            <a:xfrm>
              <a:off x="0" y="5562600"/>
              <a:ext cx="6940190" cy="1295400"/>
            </a:xfrm>
            <a:prstGeom prst="rect">
              <a:avLst/>
            </a:prstGeom>
            <a:solidFill>
              <a:srgbClr val="EEA879"/>
            </a:solidFill>
            <a:ln w="9525">
              <a:noFill/>
              <a:miter lim="800000"/>
              <a:headEnd/>
              <a:tailEnd/>
            </a:ln>
          </p:spPr>
          <p:txBody>
            <a:bodyPr wrap="none" anchor="ctr"/>
            <a:lstStyle/>
            <a:p>
              <a:pPr eaLnBrk="0" hangingPunct="0"/>
              <a:endParaRPr lang="en-GB">
                <a:solidFill>
                  <a:srgbClr val="EEA879"/>
                </a:solidFill>
              </a:endParaRPr>
            </a:p>
          </p:txBody>
        </p:sp>
      </p:grpSp>
      <p:pic>
        <p:nvPicPr>
          <p:cNvPr id="18" name="Picture 17" descr="Pensions.jpg"/>
          <p:cNvPicPr>
            <a:picLocks noChangeAspect="1"/>
          </p:cNvPicPr>
          <p:nvPr/>
        </p:nvPicPr>
        <p:blipFill>
          <a:blip r:embed="rId4" cstate="print"/>
          <a:srcRect/>
          <a:stretch>
            <a:fillRect/>
          </a:stretch>
        </p:blipFill>
        <p:spPr bwMode="auto">
          <a:xfrm>
            <a:off x="6159500" y="1566863"/>
            <a:ext cx="2578100" cy="3689350"/>
          </a:xfrm>
          <a:prstGeom prst="rect">
            <a:avLst/>
          </a:prstGeom>
          <a:noFill/>
          <a:ln w="9525">
            <a:noFill/>
            <a:miter lim="800000"/>
            <a:headEnd/>
            <a:tailEnd/>
          </a:ln>
          <a:effectLst>
            <a:outerShdw dist="76201" dir="2700000" algn="tl" rotWithShape="0">
              <a:srgbClr val="808080">
                <a:alpha val="42999"/>
              </a:srgbClr>
            </a:outerShdw>
          </a:effectLst>
        </p:spPr>
      </p:pic>
      <p:sp>
        <p:nvSpPr>
          <p:cNvPr id="17" name="TextBox 16"/>
          <p:cNvSpPr txBox="1"/>
          <p:nvPr/>
        </p:nvSpPr>
        <p:spPr>
          <a:xfrm>
            <a:off x="827584" y="1700808"/>
            <a:ext cx="4320480" cy="400110"/>
          </a:xfrm>
          <a:prstGeom prst="rect">
            <a:avLst/>
          </a:prstGeom>
          <a:noFill/>
        </p:spPr>
        <p:txBody>
          <a:bodyPr wrap="square" rtlCol="0">
            <a:spAutoFit/>
          </a:bodyPr>
          <a:lstStyle/>
          <a:p>
            <a:r>
              <a:rPr lang="en-GB" sz="2000" b="1" dirty="0" smtClean="0">
                <a:solidFill>
                  <a:schemeClr val="bg1"/>
                </a:solidFill>
                <a:latin typeface="Arial" pitchFamily="34" charset="0"/>
                <a:cs typeface="Arial" pitchFamily="34" charset="0"/>
              </a:rPr>
              <a:t>Key proposals:</a:t>
            </a:r>
            <a:endParaRPr lang="en-GB"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GB"/>
          </a:p>
        </p:txBody>
      </p:sp>
      <p:sp>
        <p:nvSpPr>
          <p:cNvPr id="10243" name="Rectangle 16"/>
          <p:cNvSpPr>
            <a:spLocks noChangeArrowheads="1"/>
          </p:cNvSpPr>
          <p:nvPr/>
        </p:nvSpPr>
        <p:spPr bwMode="auto">
          <a:xfrm>
            <a:off x="609600" y="1412776"/>
            <a:ext cx="7907338" cy="3637062"/>
          </a:xfrm>
          <a:prstGeom prst="rect">
            <a:avLst/>
          </a:prstGeom>
          <a:solidFill>
            <a:schemeClr val="bg1">
              <a:alpha val="14902"/>
            </a:schemeClr>
          </a:solidFill>
          <a:ln w="9525">
            <a:noFill/>
            <a:miter lim="800000"/>
            <a:headEnd/>
            <a:tailEnd/>
          </a:ln>
        </p:spPr>
        <p:txBody>
          <a:bodyPr wrap="none" anchor="ctr"/>
          <a:lstStyle/>
          <a:p>
            <a:pPr algn="ctr" eaLnBrk="0" hangingPunct="0"/>
            <a:endParaRPr lang="en-GB"/>
          </a:p>
        </p:txBody>
      </p:sp>
      <p:grpSp>
        <p:nvGrpSpPr>
          <p:cNvPr id="2" name="Group 5"/>
          <p:cNvGrpSpPr>
            <a:grpSpLocks/>
          </p:cNvGrpSpPr>
          <p:nvPr/>
        </p:nvGrpSpPr>
        <p:grpSpPr bwMode="auto">
          <a:xfrm>
            <a:off x="381000" y="327025"/>
            <a:ext cx="8356600" cy="925513"/>
            <a:chOff x="380999" y="326309"/>
            <a:chExt cx="7199313" cy="925718"/>
          </a:xfrm>
        </p:grpSpPr>
        <p:sp>
          <p:nvSpPr>
            <p:cNvPr id="10255" name="Rectangle 2"/>
            <p:cNvSpPr>
              <a:spLocks noChangeArrowheads="1"/>
            </p:cNvSpPr>
            <p:nvPr/>
          </p:nvSpPr>
          <p:spPr bwMode="auto">
            <a:xfrm>
              <a:off x="380999" y="326309"/>
              <a:ext cx="7199313" cy="817895"/>
            </a:xfrm>
            <a:prstGeom prst="rect">
              <a:avLst/>
            </a:prstGeom>
            <a:solidFill>
              <a:srgbClr val="A87B64"/>
            </a:solidFill>
            <a:ln w="9525">
              <a:noFill/>
              <a:miter lim="800000"/>
              <a:headEnd/>
              <a:tailEnd/>
            </a:ln>
          </p:spPr>
          <p:txBody>
            <a:bodyPr wrap="none" anchor="ctr"/>
            <a:lstStyle/>
            <a:p>
              <a:r>
                <a:rPr lang="en-US" sz="2800" b="1" dirty="0" smtClean="0">
                  <a:solidFill>
                    <a:schemeClr val="bg1"/>
                  </a:solidFill>
                  <a:latin typeface="Arial" pitchFamily="34" charset="0"/>
                  <a:cs typeface="Arial" pitchFamily="34" charset="0"/>
                </a:rPr>
                <a:t>Reforming Public Sector Pensions</a:t>
              </a:r>
              <a:endParaRPr lang="en-US" sz="2800" b="1" dirty="0">
                <a:solidFill>
                  <a:schemeClr val="bg1"/>
                </a:solidFill>
                <a:latin typeface="Arial" pitchFamily="34" charset="0"/>
                <a:cs typeface="Arial" pitchFamily="34" charset="0"/>
              </a:endParaRPr>
            </a:p>
          </p:txBody>
        </p:sp>
        <p:sp>
          <p:nvSpPr>
            <p:cNvPr id="8" name="Rectangle 7"/>
            <p:cNvSpPr/>
            <p:nvPr/>
          </p:nvSpPr>
          <p:spPr>
            <a:xfrm>
              <a:off x="380999" y="1144053"/>
              <a:ext cx="7199313" cy="1079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EA879"/>
                </a:solidFill>
              </a:endParaRPr>
            </a:p>
          </p:txBody>
        </p:sp>
      </p:grpSp>
      <p:sp>
        <p:nvSpPr>
          <p:cNvPr id="10245" name="TextBox 8"/>
          <p:cNvSpPr txBox="1">
            <a:spLocks noChangeArrowheads="1"/>
          </p:cNvSpPr>
          <p:nvPr/>
        </p:nvSpPr>
        <p:spPr bwMode="auto">
          <a:xfrm>
            <a:off x="503238" y="387350"/>
            <a:ext cx="8013700" cy="708025"/>
          </a:xfrm>
          <a:prstGeom prst="rect">
            <a:avLst/>
          </a:prstGeom>
          <a:noFill/>
          <a:ln w="9525">
            <a:noFill/>
            <a:miter lim="800000"/>
            <a:headEnd/>
            <a:tailEnd/>
          </a:ln>
        </p:spPr>
        <p:txBody>
          <a:bodyPr>
            <a:spAutoFit/>
          </a:bodyPr>
          <a:lstStyle/>
          <a:p>
            <a:pPr>
              <a:spcBef>
                <a:spcPct val="50000"/>
              </a:spcBef>
            </a:pPr>
            <a:r>
              <a:rPr lang="en-GB" sz="4000" dirty="0" smtClean="0">
                <a:solidFill>
                  <a:schemeClr val="bg1"/>
                </a:solidFill>
                <a:latin typeface="Arial" pitchFamily="34" charset="0"/>
                <a:cs typeface="Arial" pitchFamily="34" charset="0"/>
              </a:rPr>
              <a:t> </a:t>
            </a:r>
            <a:endParaRPr lang="en-GB" sz="4000" dirty="0">
              <a:latin typeface="Arial" pitchFamily="34" charset="0"/>
              <a:cs typeface="Arial" pitchFamily="34" charset="0"/>
            </a:endParaRPr>
          </a:p>
        </p:txBody>
      </p:sp>
      <p:sp>
        <p:nvSpPr>
          <p:cNvPr id="10246" name="Text Box 5"/>
          <p:cNvSpPr txBox="1">
            <a:spLocks noChangeArrowheads="1"/>
          </p:cNvSpPr>
          <p:nvPr/>
        </p:nvSpPr>
        <p:spPr bwMode="auto">
          <a:xfrm>
            <a:off x="683568" y="2132856"/>
            <a:ext cx="4552950" cy="1400383"/>
          </a:xfrm>
          <a:prstGeom prst="rect">
            <a:avLst/>
          </a:prstGeom>
          <a:noFill/>
          <a:ln w="9525">
            <a:noFill/>
            <a:miter lim="800000"/>
            <a:headEnd/>
            <a:tailEnd/>
          </a:ln>
        </p:spPr>
        <p:txBody>
          <a:bodyPr>
            <a:spAutoFit/>
          </a:bodyPr>
          <a:lstStyle/>
          <a:p>
            <a:pPr marL="271463" indent="-271463">
              <a:spcBef>
                <a:spcPct val="50000"/>
              </a:spcBef>
              <a:spcAft>
                <a:spcPts val="1800"/>
              </a:spcAft>
            </a:pPr>
            <a:r>
              <a:rPr lang="en-GB" sz="2000" b="1" dirty="0" smtClean="0">
                <a:solidFill>
                  <a:schemeClr val="bg1"/>
                </a:solidFill>
                <a:latin typeface="Arial" pitchFamily="34" charset="0"/>
              </a:rPr>
              <a:t>April 2013</a:t>
            </a:r>
          </a:p>
          <a:p>
            <a:pPr marL="271463" indent="-271463">
              <a:spcBef>
                <a:spcPct val="50000"/>
              </a:spcBef>
              <a:spcAft>
                <a:spcPts val="1800"/>
              </a:spcAft>
            </a:pPr>
            <a:r>
              <a:rPr lang="en-GB" sz="2000" dirty="0" smtClean="0">
                <a:solidFill>
                  <a:schemeClr val="bg1"/>
                </a:solidFill>
                <a:latin typeface="Arial" pitchFamily="34" charset="0"/>
              </a:rPr>
              <a:t>Public Service Pensions Act 2013 is granted an Act of Parliament</a:t>
            </a:r>
            <a:endParaRPr lang="en-GB" sz="2000" dirty="0">
              <a:solidFill>
                <a:schemeClr val="bg1"/>
              </a:solidFill>
              <a:latin typeface="Arial" pitchFamily="34" charset="0"/>
            </a:endParaRPr>
          </a:p>
        </p:txBody>
      </p:sp>
      <p:grpSp>
        <p:nvGrpSpPr>
          <p:cNvPr id="3" name="Group 10"/>
          <p:cNvGrpSpPr>
            <a:grpSpLocks/>
          </p:cNvGrpSpPr>
          <p:nvPr/>
        </p:nvGrpSpPr>
        <p:grpSpPr bwMode="auto">
          <a:xfrm>
            <a:off x="0" y="5562600"/>
            <a:ext cx="9144000" cy="1295400"/>
            <a:chOff x="0" y="5562600"/>
            <a:chExt cx="9144000" cy="1295400"/>
          </a:xfrm>
        </p:grpSpPr>
        <p:sp>
          <p:nvSpPr>
            <p:cNvPr id="10251" name="Rectangle 25"/>
            <p:cNvSpPr>
              <a:spLocks noChangeArrowheads="1"/>
            </p:cNvSpPr>
            <p:nvPr/>
          </p:nvSpPr>
          <p:spPr bwMode="auto">
            <a:xfrm flipH="1">
              <a:off x="6940190" y="5562600"/>
              <a:ext cx="2203810" cy="1295400"/>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10252" name="Picture 14" descr="WFT.jpg"/>
            <p:cNvPicPr>
              <a:picLocks noChangeAspect="1"/>
            </p:cNvPicPr>
            <p:nvPr/>
          </p:nvPicPr>
          <p:blipFill>
            <a:blip r:embed="rId3" cstate="print"/>
            <a:srcRect/>
            <a:stretch>
              <a:fillRect/>
            </a:stretch>
          </p:blipFill>
          <p:spPr bwMode="auto">
            <a:xfrm>
              <a:off x="7306606" y="5802313"/>
              <a:ext cx="1543050" cy="771525"/>
            </a:xfrm>
            <a:prstGeom prst="rect">
              <a:avLst/>
            </a:prstGeom>
            <a:noFill/>
            <a:ln w="9525">
              <a:noFill/>
              <a:miter lim="800000"/>
              <a:headEnd/>
              <a:tailEnd/>
            </a:ln>
          </p:spPr>
        </p:pic>
        <p:sp>
          <p:nvSpPr>
            <p:cNvPr id="10253" name="Rectangle 25"/>
            <p:cNvSpPr>
              <a:spLocks noChangeArrowheads="1"/>
            </p:cNvSpPr>
            <p:nvPr/>
          </p:nvSpPr>
          <p:spPr bwMode="auto">
            <a:xfrm flipH="1">
              <a:off x="0" y="5562600"/>
              <a:ext cx="2438400" cy="1295400"/>
            </a:xfrm>
            <a:prstGeom prst="rect">
              <a:avLst/>
            </a:prstGeom>
            <a:solidFill>
              <a:schemeClr val="bg1"/>
            </a:solidFill>
            <a:ln w="9525">
              <a:noFill/>
              <a:miter lim="800000"/>
              <a:headEnd/>
              <a:tailEnd/>
            </a:ln>
          </p:spPr>
          <p:txBody>
            <a:bodyPr wrap="none" anchor="ctr"/>
            <a:lstStyle/>
            <a:p>
              <a:pPr eaLnBrk="0" hangingPunct="0"/>
              <a:endParaRPr lang="en-GB"/>
            </a:p>
          </p:txBody>
        </p:sp>
        <p:sp>
          <p:nvSpPr>
            <p:cNvPr id="10254" name="Rectangle 22"/>
            <p:cNvSpPr>
              <a:spLocks noChangeArrowheads="1"/>
            </p:cNvSpPr>
            <p:nvPr/>
          </p:nvSpPr>
          <p:spPr bwMode="auto">
            <a:xfrm>
              <a:off x="0" y="5562600"/>
              <a:ext cx="6940190" cy="1295400"/>
            </a:xfrm>
            <a:prstGeom prst="rect">
              <a:avLst/>
            </a:prstGeom>
            <a:solidFill>
              <a:srgbClr val="EEA879"/>
            </a:solidFill>
            <a:ln w="9525">
              <a:noFill/>
              <a:miter lim="800000"/>
              <a:headEnd/>
              <a:tailEnd/>
            </a:ln>
          </p:spPr>
          <p:txBody>
            <a:bodyPr wrap="none" anchor="ctr"/>
            <a:lstStyle/>
            <a:p>
              <a:pPr eaLnBrk="0" hangingPunct="0"/>
              <a:endParaRPr lang="en-GB">
                <a:solidFill>
                  <a:srgbClr val="EEA879"/>
                </a:solidFill>
              </a:endParaRPr>
            </a:p>
          </p:txBody>
        </p:sp>
      </p:grpSp>
      <p:pic>
        <p:nvPicPr>
          <p:cNvPr id="18" name="Picture 17" descr="Pensions.jpg"/>
          <p:cNvPicPr>
            <a:picLocks noChangeAspect="1"/>
          </p:cNvPicPr>
          <p:nvPr/>
        </p:nvPicPr>
        <p:blipFill>
          <a:blip r:embed="rId4" cstate="print"/>
          <a:srcRect/>
          <a:stretch>
            <a:fillRect/>
          </a:stretch>
        </p:blipFill>
        <p:spPr bwMode="auto">
          <a:xfrm>
            <a:off x="6159500" y="1566863"/>
            <a:ext cx="2578100" cy="3689350"/>
          </a:xfrm>
          <a:prstGeom prst="rect">
            <a:avLst/>
          </a:prstGeom>
          <a:noFill/>
          <a:ln w="9525">
            <a:noFill/>
            <a:miter lim="800000"/>
            <a:headEnd/>
            <a:tailEnd/>
          </a:ln>
          <a:effectLst>
            <a:outerShdw dist="76201" dir="2700000" algn="tl" rotWithShape="0">
              <a:srgbClr val="808080">
                <a:alpha val="42999"/>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GB"/>
          </a:p>
        </p:txBody>
      </p:sp>
      <p:sp>
        <p:nvSpPr>
          <p:cNvPr id="10243" name="Rectangle 16"/>
          <p:cNvSpPr>
            <a:spLocks noChangeArrowheads="1"/>
          </p:cNvSpPr>
          <p:nvPr/>
        </p:nvSpPr>
        <p:spPr bwMode="auto">
          <a:xfrm>
            <a:off x="323528" y="908720"/>
            <a:ext cx="8568952" cy="4392488"/>
          </a:xfrm>
          <a:prstGeom prst="rect">
            <a:avLst/>
          </a:prstGeom>
          <a:solidFill>
            <a:schemeClr val="bg1">
              <a:alpha val="14902"/>
            </a:schemeClr>
          </a:solidFill>
          <a:ln w="9525">
            <a:noFill/>
            <a:miter lim="800000"/>
            <a:headEnd/>
            <a:tailEnd/>
          </a:ln>
        </p:spPr>
        <p:txBody>
          <a:bodyPr wrap="none" anchor="ctr"/>
          <a:lstStyle/>
          <a:p>
            <a:pPr algn="ctr" eaLnBrk="0" hangingPunct="0"/>
            <a:endParaRPr lang="en-GB"/>
          </a:p>
        </p:txBody>
      </p:sp>
      <p:grpSp>
        <p:nvGrpSpPr>
          <p:cNvPr id="2" name="Group 5"/>
          <p:cNvGrpSpPr>
            <a:grpSpLocks/>
          </p:cNvGrpSpPr>
          <p:nvPr/>
        </p:nvGrpSpPr>
        <p:grpSpPr bwMode="auto">
          <a:xfrm>
            <a:off x="0" y="0"/>
            <a:ext cx="8356600" cy="864096"/>
            <a:chOff x="380999" y="326309"/>
            <a:chExt cx="7199313" cy="925718"/>
          </a:xfrm>
        </p:grpSpPr>
        <p:sp>
          <p:nvSpPr>
            <p:cNvPr id="10255" name="Rectangle 2"/>
            <p:cNvSpPr>
              <a:spLocks noChangeArrowheads="1"/>
            </p:cNvSpPr>
            <p:nvPr/>
          </p:nvSpPr>
          <p:spPr bwMode="auto">
            <a:xfrm>
              <a:off x="380999" y="326309"/>
              <a:ext cx="7199313" cy="817895"/>
            </a:xfrm>
            <a:prstGeom prst="rect">
              <a:avLst/>
            </a:prstGeom>
            <a:solidFill>
              <a:srgbClr val="A87B64"/>
            </a:solidFill>
            <a:ln w="9525">
              <a:noFill/>
              <a:miter lim="800000"/>
              <a:headEnd/>
              <a:tailEnd/>
            </a:ln>
          </p:spPr>
          <p:txBody>
            <a:bodyPr wrap="none" anchor="ctr"/>
            <a:lstStyle/>
            <a:p>
              <a:r>
                <a:rPr lang="en-US" sz="2800" b="1" dirty="0" smtClean="0">
                  <a:solidFill>
                    <a:schemeClr val="bg1"/>
                  </a:solidFill>
                  <a:latin typeface="Arial" pitchFamily="34" charset="0"/>
                  <a:cs typeface="Arial" pitchFamily="34" charset="0"/>
                </a:rPr>
                <a:t>Teachers’ Pension Scheme – Key changes</a:t>
              </a:r>
              <a:endParaRPr lang="en-US" sz="2800" b="1" dirty="0">
                <a:solidFill>
                  <a:schemeClr val="bg1"/>
                </a:solidFill>
                <a:latin typeface="Arial" pitchFamily="34" charset="0"/>
                <a:cs typeface="Arial" pitchFamily="34" charset="0"/>
              </a:endParaRPr>
            </a:p>
          </p:txBody>
        </p:sp>
        <p:sp>
          <p:nvSpPr>
            <p:cNvPr id="8" name="Rectangle 7"/>
            <p:cNvSpPr/>
            <p:nvPr/>
          </p:nvSpPr>
          <p:spPr>
            <a:xfrm>
              <a:off x="380999" y="1144053"/>
              <a:ext cx="7199313" cy="1079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EA879"/>
                </a:solidFill>
              </a:endParaRPr>
            </a:p>
          </p:txBody>
        </p:sp>
      </p:grpSp>
      <p:sp>
        <p:nvSpPr>
          <p:cNvPr id="10245" name="TextBox 8"/>
          <p:cNvSpPr txBox="1">
            <a:spLocks noChangeArrowheads="1"/>
          </p:cNvSpPr>
          <p:nvPr/>
        </p:nvSpPr>
        <p:spPr bwMode="auto">
          <a:xfrm>
            <a:off x="503238" y="387350"/>
            <a:ext cx="8013700" cy="708025"/>
          </a:xfrm>
          <a:prstGeom prst="rect">
            <a:avLst/>
          </a:prstGeom>
          <a:noFill/>
          <a:ln w="9525">
            <a:noFill/>
            <a:miter lim="800000"/>
            <a:headEnd/>
            <a:tailEnd/>
          </a:ln>
        </p:spPr>
        <p:txBody>
          <a:bodyPr>
            <a:spAutoFit/>
          </a:bodyPr>
          <a:lstStyle/>
          <a:p>
            <a:pPr>
              <a:spcBef>
                <a:spcPct val="50000"/>
              </a:spcBef>
            </a:pPr>
            <a:r>
              <a:rPr lang="en-GB" sz="4000" dirty="0" smtClean="0">
                <a:solidFill>
                  <a:schemeClr val="bg1"/>
                </a:solidFill>
                <a:latin typeface="Arial" pitchFamily="34" charset="0"/>
                <a:cs typeface="Arial" pitchFamily="34" charset="0"/>
              </a:rPr>
              <a:t> </a:t>
            </a:r>
            <a:endParaRPr lang="en-GB" sz="4000" dirty="0">
              <a:latin typeface="Arial" pitchFamily="34" charset="0"/>
              <a:cs typeface="Arial" pitchFamily="34" charset="0"/>
            </a:endParaRPr>
          </a:p>
        </p:txBody>
      </p:sp>
      <p:sp>
        <p:nvSpPr>
          <p:cNvPr id="10246" name="Text Box 5"/>
          <p:cNvSpPr txBox="1">
            <a:spLocks noChangeArrowheads="1"/>
          </p:cNvSpPr>
          <p:nvPr/>
        </p:nvSpPr>
        <p:spPr bwMode="auto">
          <a:xfrm>
            <a:off x="395536" y="1124744"/>
            <a:ext cx="8280920" cy="4247317"/>
          </a:xfrm>
          <a:prstGeom prst="rect">
            <a:avLst/>
          </a:prstGeom>
          <a:noFill/>
          <a:ln w="9525">
            <a:noFill/>
            <a:miter lim="800000"/>
            <a:headEnd/>
            <a:tailEnd/>
          </a:ln>
        </p:spPr>
        <p:txBody>
          <a:bodyPr wrap="square">
            <a:spAutoFit/>
          </a:bodyPr>
          <a:lstStyle/>
          <a:p>
            <a:pPr marL="271463" indent="-271463">
              <a:spcBef>
                <a:spcPct val="50000"/>
              </a:spcBef>
              <a:spcAft>
                <a:spcPts val="1800"/>
              </a:spcAft>
              <a:buFont typeface="Arial" pitchFamily="34" charset="0"/>
              <a:buChar char="•"/>
            </a:pPr>
            <a:r>
              <a:rPr lang="en-GB" sz="2400" b="1" dirty="0">
                <a:solidFill>
                  <a:schemeClr val="bg1"/>
                </a:solidFill>
                <a:latin typeface="Arial" pitchFamily="34" charset="0"/>
              </a:rPr>
              <a:t>Increase </a:t>
            </a:r>
            <a:r>
              <a:rPr lang="en-GB" sz="2400" b="1" dirty="0" smtClean="0">
                <a:solidFill>
                  <a:schemeClr val="bg1"/>
                </a:solidFill>
                <a:latin typeface="Arial" pitchFamily="34" charset="0"/>
              </a:rPr>
              <a:t>contributions </a:t>
            </a:r>
            <a:r>
              <a:rPr lang="en-GB" sz="2400" dirty="0" smtClean="0">
                <a:solidFill>
                  <a:schemeClr val="bg1"/>
                </a:solidFill>
                <a:latin typeface="Arial" pitchFamily="34" charset="0"/>
              </a:rPr>
              <a:t>(start from April 2012)</a:t>
            </a:r>
            <a:endParaRPr lang="en-GB" sz="2400" dirty="0">
              <a:solidFill>
                <a:schemeClr val="bg1"/>
              </a:solidFill>
              <a:latin typeface="Arial" pitchFamily="34" charset="0"/>
            </a:endParaRPr>
          </a:p>
          <a:p>
            <a:pPr marL="271463" indent="-271463">
              <a:spcBef>
                <a:spcPct val="50000"/>
              </a:spcBef>
              <a:spcAft>
                <a:spcPts val="1800"/>
              </a:spcAft>
              <a:buFont typeface="Arial" pitchFamily="34" charset="0"/>
              <a:buChar char="•"/>
            </a:pPr>
            <a:r>
              <a:rPr lang="en-GB" sz="2400" b="1" dirty="0">
                <a:solidFill>
                  <a:schemeClr val="bg1"/>
                </a:solidFill>
                <a:latin typeface="Arial" pitchFamily="34" charset="0"/>
              </a:rPr>
              <a:t>Increase retirement </a:t>
            </a:r>
            <a:r>
              <a:rPr lang="en-GB" sz="2400" b="1" dirty="0" smtClean="0">
                <a:solidFill>
                  <a:schemeClr val="bg1"/>
                </a:solidFill>
                <a:latin typeface="Arial" pitchFamily="34" charset="0"/>
              </a:rPr>
              <a:t>age </a:t>
            </a:r>
            <a:r>
              <a:rPr lang="en-GB" sz="2400" dirty="0" smtClean="0">
                <a:solidFill>
                  <a:schemeClr val="bg1"/>
                </a:solidFill>
                <a:latin typeface="Arial" pitchFamily="34" charset="0"/>
              </a:rPr>
              <a:t>– Normal Pension Age for service from 2015 linked to State Pension Age</a:t>
            </a:r>
            <a:endParaRPr lang="en-GB" sz="2400" dirty="0">
              <a:solidFill>
                <a:schemeClr val="bg1"/>
              </a:solidFill>
              <a:latin typeface="Arial" pitchFamily="34" charset="0"/>
            </a:endParaRPr>
          </a:p>
          <a:p>
            <a:pPr marL="265113" lvl="1" indent="-265113">
              <a:spcBef>
                <a:spcPct val="50000"/>
              </a:spcBef>
              <a:buFont typeface="Arial" pitchFamily="34" charset="0"/>
              <a:buChar char="•"/>
            </a:pPr>
            <a:r>
              <a:rPr lang="en-GB" sz="2400" b="1" dirty="0">
                <a:solidFill>
                  <a:schemeClr val="bg1"/>
                </a:solidFill>
                <a:latin typeface="Arial" pitchFamily="34" charset="0"/>
              </a:rPr>
              <a:t>Change to ‘Career Average’ </a:t>
            </a:r>
            <a:r>
              <a:rPr lang="en-GB" sz="2400" b="1" dirty="0" smtClean="0">
                <a:solidFill>
                  <a:schemeClr val="bg1"/>
                </a:solidFill>
                <a:latin typeface="Arial" pitchFamily="34" charset="0"/>
              </a:rPr>
              <a:t>salary </a:t>
            </a:r>
            <a:r>
              <a:rPr lang="en-GB" sz="2400" dirty="0" smtClean="0">
                <a:solidFill>
                  <a:schemeClr val="bg1"/>
                </a:solidFill>
                <a:latin typeface="Arial" pitchFamily="34" charset="0"/>
              </a:rPr>
              <a:t>– for service from 2015, final salary scheme replace by Career Average service: Each year contributions made accumulate a slice of pension for that year – based on 1/57</a:t>
            </a:r>
            <a:r>
              <a:rPr lang="en-GB" sz="2400" baseline="30000" dirty="0" smtClean="0">
                <a:solidFill>
                  <a:schemeClr val="bg1"/>
                </a:solidFill>
                <a:latin typeface="Arial" pitchFamily="34" charset="0"/>
              </a:rPr>
              <a:t>th</a:t>
            </a:r>
            <a:r>
              <a:rPr lang="en-GB" sz="2400" dirty="0" smtClean="0">
                <a:solidFill>
                  <a:schemeClr val="bg1"/>
                </a:solidFill>
                <a:latin typeface="Arial" pitchFamily="34" charset="0"/>
              </a:rPr>
              <a:t> of pensionable income. At retirement, inflation proof  each slice and add them all together</a:t>
            </a:r>
            <a:endParaRPr lang="en-GB" sz="2400" dirty="0">
              <a:solidFill>
                <a:schemeClr val="bg1"/>
              </a:solidFill>
              <a:latin typeface="Arial" pitchFamily="34" charset="0"/>
            </a:endParaRPr>
          </a:p>
        </p:txBody>
      </p:sp>
      <p:grpSp>
        <p:nvGrpSpPr>
          <p:cNvPr id="3" name="Group 10"/>
          <p:cNvGrpSpPr>
            <a:grpSpLocks/>
          </p:cNvGrpSpPr>
          <p:nvPr/>
        </p:nvGrpSpPr>
        <p:grpSpPr bwMode="auto">
          <a:xfrm>
            <a:off x="0" y="5562600"/>
            <a:ext cx="9144000" cy="1295400"/>
            <a:chOff x="0" y="5562600"/>
            <a:chExt cx="9144000" cy="1295400"/>
          </a:xfrm>
        </p:grpSpPr>
        <p:sp>
          <p:nvSpPr>
            <p:cNvPr id="10251" name="Rectangle 25"/>
            <p:cNvSpPr>
              <a:spLocks noChangeArrowheads="1"/>
            </p:cNvSpPr>
            <p:nvPr/>
          </p:nvSpPr>
          <p:spPr bwMode="auto">
            <a:xfrm flipH="1">
              <a:off x="6940190" y="5562600"/>
              <a:ext cx="2203810" cy="1295400"/>
            </a:xfrm>
            <a:prstGeom prst="rect">
              <a:avLst/>
            </a:prstGeom>
            <a:solidFill>
              <a:schemeClr val="bg1"/>
            </a:solidFill>
            <a:ln w="9525">
              <a:noFill/>
              <a:miter lim="800000"/>
              <a:headEnd/>
              <a:tailEnd/>
            </a:ln>
          </p:spPr>
          <p:txBody>
            <a:bodyPr wrap="none" anchor="ctr"/>
            <a:lstStyle/>
            <a:p>
              <a:pPr eaLnBrk="0" hangingPunct="0"/>
              <a:endParaRPr lang="en-GB"/>
            </a:p>
          </p:txBody>
        </p:sp>
        <p:pic>
          <p:nvPicPr>
            <p:cNvPr id="10252" name="Picture 14" descr="WFT.jpg"/>
            <p:cNvPicPr>
              <a:picLocks noChangeAspect="1"/>
            </p:cNvPicPr>
            <p:nvPr/>
          </p:nvPicPr>
          <p:blipFill>
            <a:blip r:embed="rId3" cstate="print"/>
            <a:srcRect/>
            <a:stretch>
              <a:fillRect/>
            </a:stretch>
          </p:blipFill>
          <p:spPr bwMode="auto">
            <a:xfrm>
              <a:off x="7306606" y="5802313"/>
              <a:ext cx="1543050" cy="771525"/>
            </a:xfrm>
            <a:prstGeom prst="rect">
              <a:avLst/>
            </a:prstGeom>
            <a:noFill/>
            <a:ln w="9525">
              <a:noFill/>
              <a:miter lim="800000"/>
              <a:headEnd/>
              <a:tailEnd/>
            </a:ln>
          </p:spPr>
        </p:pic>
        <p:sp>
          <p:nvSpPr>
            <p:cNvPr id="10253" name="Rectangle 25"/>
            <p:cNvSpPr>
              <a:spLocks noChangeArrowheads="1"/>
            </p:cNvSpPr>
            <p:nvPr/>
          </p:nvSpPr>
          <p:spPr bwMode="auto">
            <a:xfrm flipH="1">
              <a:off x="0" y="5562600"/>
              <a:ext cx="2438400" cy="1295400"/>
            </a:xfrm>
            <a:prstGeom prst="rect">
              <a:avLst/>
            </a:prstGeom>
            <a:solidFill>
              <a:schemeClr val="bg1"/>
            </a:solidFill>
            <a:ln w="9525">
              <a:noFill/>
              <a:miter lim="800000"/>
              <a:headEnd/>
              <a:tailEnd/>
            </a:ln>
          </p:spPr>
          <p:txBody>
            <a:bodyPr wrap="none" anchor="ctr"/>
            <a:lstStyle/>
            <a:p>
              <a:pPr eaLnBrk="0" hangingPunct="0"/>
              <a:endParaRPr lang="en-GB"/>
            </a:p>
          </p:txBody>
        </p:sp>
        <p:sp>
          <p:nvSpPr>
            <p:cNvPr id="10254" name="Rectangle 22"/>
            <p:cNvSpPr>
              <a:spLocks noChangeArrowheads="1"/>
            </p:cNvSpPr>
            <p:nvPr/>
          </p:nvSpPr>
          <p:spPr bwMode="auto">
            <a:xfrm>
              <a:off x="0" y="5562600"/>
              <a:ext cx="6940190" cy="1295400"/>
            </a:xfrm>
            <a:prstGeom prst="rect">
              <a:avLst/>
            </a:prstGeom>
            <a:solidFill>
              <a:srgbClr val="EEA879"/>
            </a:solidFill>
            <a:ln w="9525">
              <a:noFill/>
              <a:miter lim="800000"/>
              <a:headEnd/>
              <a:tailEnd/>
            </a:ln>
          </p:spPr>
          <p:txBody>
            <a:bodyPr wrap="none" anchor="ctr"/>
            <a:lstStyle/>
            <a:p>
              <a:pPr eaLnBrk="0" hangingPunct="0"/>
              <a:endParaRPr lang="en-GB">
                <a:solidFill>
                  <a:srgbClr val="EEA879"/>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GB" dirty="0"/>
          </a:p>
        </p:txBody>
      </p:sp>
      <p:sp>
        <p:nvSpPr>
          <p:cNvPr id="14339" name="Rectangle 16"/>
          <p:cNvSpPr>
            <a:spLocks noChangeArrowheads="1"/>
          </p:cNvSpPr>
          <p:nvPr/>
        </p:nvSpPr>
        <p:spPr bwMode="auto">
          <a:xfrm>
            <a:off x="467544" y="914400"/>
            <a:ext cx="8424936" cy="4386808"/>
          </a:xfrm>
          <a:prstGeom prst="rect">
            <a:avLst/>
          </a:prstGeom>
          <a:solidFill>
            <a:schemeClr val="bg1">
              <a:alpha val="14902"/>
            </a:schemeClr>
          </a:solidFill>
          <a:ln w="9525">
            <a:noFill/>
            <a:miter lim="800000"/>
            <a:headEnd/>
            <a:tailEnd/>
          </a:ln>
        </p:spPr>
        <p:txBody>
          <a:bodyPr wrap="none" anchor="ctr"/>
          <a:lstStyle/>
          <a:p>
            <a:pPr algn="ctr" eaLnBrk="0" hangingPunct="0"/>
            <a:endParaRPr lang="en-GB" dirty="0"/>
          </a:p>
        </p:txBody>
      </p:sp>
      <p:grpSp>
        <p:nvGrpSpPr>
          <p:cNvPr id="2" name="Group 5"/>
          <p:cNvGrpSpPr>
            <a:grpSpLocks/>
          </p:cNvGrpSpPr>
          <p:nvPr/>
        </p:nvGrpSpPr>
        <p:grpSpPr bwMode="auto">
          <a:xfrm>
            <a:off x="179512" y="0"/>
            <a:ext cx="8356600" cy="925513"/>
            <a:chOff x="380999" y="326309"/>
            <a:chExt cx="7199313" cy="925718"/>
          </a:xfrm>
        </p:grpSpPr>
        <p:sp>
          <p:nvSpPr>
            <p:cNvPr id="14350" name="Rectangle 2"/>
            <p:cNvSpPr>
              <a:spLocks noChangeArrowheads="1"/>
            </p:cNvSpPr>
            <p:nvPr/>
          </p:nvSpPr>
          <p:spPr bwMode="auto">
            <a:xfrm>
              <a:off x="380999" y="326309"/>
              <a:ext cx="7199313" cy="817895"/>
            </a:xfrm>
            <a:prstGeom prst="rect">
              <a:avLst/>
            </a:prstGeom>
            <a:solidFill>
              <a:srgbClr val="A87B64"/>
            </a:solidFill>
            <a:ln w="9525">
              <a:noFill/>
              <a:miter lim="800000"/>
              <a:headEnd/>
              <a:tailEnd/>
            </a:ln>
          </p:spPr>
          <p:txBody>
            <a:bodyPr wrap="none" anchor="ctr"/>
            <a:lstStyle/>
            <a:p>
              <a:endParaRPr lang="en-US" dirty="0"/>
            </a:p>
          </p:txBody>
        </p:sp>
        <p:sp>
          <p:nvSpPr>
            <p:cNvPr id="8" name="Rectangle 7"/>
            <p:cNvSpPr/>
            <p:nvPr/>
          </p:nvSpPr>
          <p:spPr>
            <a:xfrm>
              <a:off x="380999" y="1144053"/>
              <a:ext cx="7199313" cy="1079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EEA879"/>
                </a:solidFill>
              </a:endParaRPr>
            </a:p>
          </p:txBody>
        </p:sp>
      </p:grpSp>
      <p:sp>
        <p:nvSpPr>
          <p:cNvPr id="14341" name="TextBox 8"/>
          <p:cNvSpPr txBox="1">
            <a:spLocks noChangeArrowheads="1"/>
          </p:cNvSpPr>
          <p:nvPr/>
        </p:nvSpPr>
        <p:spPr bwMode="auto">
          <a:xfrm>
            <a:off x="251520" y="0"/>
            <a:ext cx="8234362" cy="707886"/>
          </a:xfrm>
          <a:prstGeom prst="rect">
            <a:avLst/>
          </a:prstGeom>
          <a:noFill/>
          <a:ln w="9525">
            <a:noFill/>
            <a:miter lim="800000"/>
            <a:headEnd/>
            <a:tailEnd/>
          </a:ln>
        </p:spPr>
        <p:txBody>
          <a:bodyPr>
            <a:spAutoFit/>
          </a:bodyPr>
          <a:lstStyle/>
          <a:p>
            <a:pPr>
              <a:spcBef>
                <a:spcPct val="50000"/>
              </a:spcBef>
            </a:pPr>
            <a:r>
              <a:rPr lang="en-GB" sz="3200" b="1" dirty="0" smtClean="0">
                <a:solidFill>
                  <a:schemeClr val="bg1"/>
                </a:solidFill>
                <a:latin typeface="Arial" pitchFamily="34" charset="0"/>
              </a:rPr>
              <a:t>TPS Changes - </a:t>
            </a:r>
            <a:r>
              <a:rPr lang="en-GB" sz="4000" dirty="0" smtClean="0">
                <a:solidFill>
                  <a:schemeClr val="bg1"/>
                </a:solidFill>
                <a:latin typeface="Arial" pitchFamily="34" charset="0"/>
              </a:rPr>
              <a:t> </a:t>
            </a:r>
            <a:r>
              <a:rPr lang="en-GB" sz="3200" dirty="0">
                <a:solidFill>
                  <a:schemeClr val="bg1"/>
                </a:solidFill>
                <a:latin typeface="Arial" pitchFamily="34" charset="0"/>
              </a:rPr>
              <a:t>Preserve accrued benefits</a:t>
            </a:r>
            <a:endParaRPr lang="en-GB" sz="3200" dirty="0">
              <a:latin typeface="Arial" pitchFamily="34" charset="0"/>
            </a:endParaRPr>
          </a:p>
        </p:txBody>
      </p:sp>
      <p:sp>
        <p:nvSpPr>
          <p:cNvPr id="14342" name="Text Box 5"/>
          <p:cNvSpPr txBox="1">
            <a:spLocks noChangeArrowheads="1"/>
          </p:cNvSpPr>
          <p:nvPr/>
        </p:nvSpPr>
        <p:spPr bwMode="auto">
          <a:xfrm>
            <a:off x="539552" y="1124744"/>
            <a:ext cx="8136904" cy="4616648"/>
          </a:xfrm>
          <a:prstGeom prst="rect">
            <a:avLst/>
          </a:prstGeom>
          <a:noFill/>
          <a:ln w="9525">
            <a:noFill/>
            <a:miter lim="800000"/>
            <a:headEnd/>
            <a:tailEnd/>
          </a:ln>
        </p:spPr>
        <p:txBody>
          <a:bodyPr wrap="square">
            <a:spAutoFit/>
          </a:bodyPr>
          <a:lstStyle/>
          <a:p>
            <a:pPr marL="176213" lvl="1" indent="-176213">
              <a:spcBef>
                <a:spcPct val="50000"/>
              </a:spcBef>
              <a:buFont typeface="Arial" pitchFamily="34" charset="0"/>
              <a:buChar char="•"/>
            </a:pPr>
            <a:r>
              <a:rPr lang="en-GB" sz="2400" dirty="0" smtClean="0">
                <a:solidFill>
                  <a:schemeClr val="bg1"/>
                </a:solidFill>
                <a:latin typeface="Arial" pitchFamily="34" charset="0"/>
              </a:rPr>
              <a:t>From time of changes (2015) any </a:t>
            </a:r>
            <a:r>
              <a:rPr lang="en-GB" sz="2400" dirty="0">
                <a:solidFill>
                  <a:schemeClr val="bg1"/>
                </a:solidFill>
                <a:latin typeface="Arial" pitchFamily="34" charset="0"/>
              </a:rPr>
              <a:t>existing service, final salary and Normal Pension Age (NPA) </a:t>
            </a:r>
            <a:r>
              <a:rPr lang="en-GB" sz="2400" dirty="0" smtClean="0">
                <a:solidFill>
                  <a:schemeClr val="bg1"/>
                </a:solidFill>
                <a:latin typeface="Arial" pitchFamily="34" charset="0"/>
              </a:rPr>
              <a:t>will </a:t>
            </a:r>
            <a:r>
              <a:rPr lang="en-GB" sz="2400" dirty="0">
                <a:solidFill>
                  <a:schemeClr val="bg1"/>
                </a:solidFill>
                <a:latin typeface="Arial" pitchFamily="34" charset="0"/>
              </a:rPr>
              <a:t>be preserved</a:t>
            </a:r>
          </a:p>
          <a:p>
            <a:pPr marL="176213" lvl="1" indent="-176213">
              <a:spcBef>
                <a:spcPct val="50000"/>
              </a:spcBef>
              <a:buFont typeface="Arial" pitchFamily="34" charset="0"/>
              <a:buChar char="•"/>
            </a:pPr>
            <a:r>
              <a:rPr lang="en-GB" sz="2400" dirty="0" smtClean="0">
                <a:solidFill>
                  <a:schemeClr val="bg1"/>
                </a:solidFill>
                <a:latin typeface="Arial" pitchFamily="34" charset="0"/>
              </a:rPr>
              <a:t>Future service will fall under the new scheme rules</a:t>
            </a:r>
          </a:p>
          <a:p>
            <a:pPr marL="176213" lvl="1" indent="-176213">
              <a:spcBef>
                <a:spcPct val="50000"/>
              </a:spcBef>
              <a:buFont typeface="Arial" pitchFamily="34" charset="0"/>
              <a:buChar char="•"/>
            </a:pPr>
            <a:r>
              <a:rPr lang="en-GB" sz="2400" b="1" dirty="0" smtClean="0">
                <a:solidFill>
                  <a:schemeClr val="bg1"/>
                </a:solidFill>
                <a:latin typeface="Arial" pitchFamily="34" charset="0"/>
              </a:rPr>
              <a:t>Transitional Protection</a:t>
            </a:r>
            <a:r>
              <a:rPr lang="en-GB" sz="2400" dirty="0" smtClean="0">
                <a:solidFill>
                  <a:schemeClr val="bg1"/>
                </a:solidFill>
                <a:latin typeface="Arial" pitchFamily="34" charset="0"/>
              </a:rPr>
              <a:t>:</a:t>
            </a:r>
          </a:p>
          <a:p>
            <a:pPr marL="176213" lvl="1" indent="-176213">
              <a:spcBef>
                <a:spcPct val="50000"/>
              </a:spcBef>
              <a:buFont typeface="Arial" pitchFamily="34" charset="0"/>
              <a:buChar char="•"/>
            </a:pPr>
            <a:r>
              <a:rPr lang="en-GB" sz="2400" dirty="0" smtClean="0">
                <a:solidFill>
                  <a:schemeClr val="bg1"/>
                </a:solidFill>
                <a:latin typeface="Arial" pitchFamily="34" charset="0"/>
              </a:rPr>
              <a:t>Active members with 10 years or less to their current Normal Pension Age (NPA) will not be transferred to the new scheme</a:t>
            </a:r>
          </a:p>
          <a:p>
            <a:pPr marL="176213" lvl="1" indent="-176213">
              <a:spcBef>
                <a:spcPct val="50000"/>
              </a:spcBef>
              <a:buFont typeface="Arial" pitchFamily="34" charset="0"/>
              <a:buChar char="•"/>
            </a:pPr>
            <a:r>
              <a:rPr lang="en-GB" sz="2400" dirty="0" smtClean="0">
                <a:solidFill>
                  <a:schemeClr val="bg1"/>
                </a:solidFill>
                <a:latin typeface="Arial" pitchFamily="34" charset="0"/>
              </a:rPr>
              <a:t>Additional provision for members who are within 13 ½  years of their current NPA</a:t>
            </a:r>
            <a:endParaRPr lang="en-GB" sz="2400" dirty="0">
              <a:solidFill>
                <a:schemeClr val="bg1"/>
              </a:solidFill>
              <a:latin typeface="Arial" pitchFamily="34" charset="0"/>
            </a:endParaRPr>
          </a:p>
          <a:p>
            <a:pPr marL="176213" lvl="1" indent="-176213">
              <a:spcBef>
                <a:spcPct val="50000"/>
              </a:spcBef>
              <a:buFont typeface="Arial" pitchFamily="34" charset="0"/>
              <a:buChar char="•"/>
            </a:pPr>
            <a:endParaRPr lang="en-GB" sz="2000" dirty="0">
              <a:solidFill>
                <a:srgbClr val="FFFF00"/>
              </a:solidFill>
              <a:latin typeface="Arial" pitchFamily="34" charset="0"/>
            </a:endParaRPr>
          </a:p>
        </p:txBody>
      </p:sp>
      <p:grpSp>
        <p:nvGrpSpPr>
          <p:cNvPr id="3" name="Group 10"/>
          <p:cNvGrpSpPr>
            <a:grpSpLocks/>
          </p:cNvGrpSpPr>
          <p:nvPr/>
        </p:nvGrpSpPr>
        <p:grpSpPr bwMode="auto">
          <a:xfrm>
            <a:off x="0" y="5562600"/>
            <a:ext cx="9144000" cy="1295400"/>
            <a:chOff x="0" y="5562600"/>
            <a:chExt cx="9144000" cy="1295400"/>
          </a:xfrm>
        </p:grpSpPr>
        <p:sp>
          <p:nvSpPr>
            <p:cNvPr id="14346" name="Rectangle 25"/>
            <p:cNvSpPr>
              <a:spLocks noChangeArrowheads="1"/>
            </p:cNvSpPr>
            <p:nvPr/>
          </p:nvSpPr>
          <p:spPr bwMode="auto">
            <a:xfrm flipH="1">
              <a:off x="6940190" y="5562600"/>
              <a:ext cx="2203810" cy="1295400"/>
            </a:xfrm>
            <a:prstGeom prst="rect">
              <a:avLst/>
            </a:prstGeom>
            <a:solidFill>
              <a:schemeClr val="bg1"/>
            </a:solidFill>
            <a:ln w="9525">
              <a:noFill/>
              <a:miter lim="800000"/>
              <a:headEnd/>
              <a:tailEnd/>
            </a:ln>
          </p:spPr>
          <p:txBody>
            <a:bodyPr wrap="none" anchor="ctr"/>
            <a:lstStyle/>
            <a:p>
              <a:pPr eaLnBrk="0" hangingPunct="0"/>
              <a:endParaRPr lang="en-GB" dirty="0"/>
            </a:p>
          </p:txBody>
        </p:sp>
        <p:pic>
          <p:nvPicPr>
            <p:cNvPr id="14347" name="Picture 14" descr="WFT.jpg"/>
            <p:cNvPicPr>
              <a:picLocks noChangeAspect="1"/>
            </p:cNvPicPr>
            <p:nvPr/>
          </p:nvPicPr>
          <p:blipFill>
            <a:blip r:embed="rId3" cstate="print"/>
            <a:srcRect/>
            <a:stretch>
              <a:fillRect/>
            </a:stretch>
          </p:blipFill>
          <p:spPr bwMode="auto">
            <a:xfrm>
              <a:off x="7306606" y="5802313"/>
              <a:ext cx="1543050" cy="771525"/>
            </a:xfrm>
            <a:prstGeom prst="rect">
              <a:avLst/>
            </a:prstGeom>
            <a:noFill/>
            <a:ln w="9525">
              <a:noFill/>
              <a:miter lim="800000"/>
              <a:headEnd/>
              <a:tailEnd/>
            </a:ln>
          </p:spPr>
        </p:pic>
        <p:sp>
          <p:nvSpPr>
            <p:cNvPr id="14348" name="Rectangle 25"/>
            <p:cNvSpPr>
              <a:spLocks noChangeArrowheads="1"/>
            </p:cNvSpPr>
            <p:nvPr/>
          </p:nvSpPr>
          <p:spPr bwMode="auto">
            <a:xfrm flipH="1">
              <a:off x="0" y="5562600"/>
              <a:ext cx="2438400" cy="1295400"/>
            </a:xfrm>
            <a:prstGeom prst="rect">
              <a:avLst/>
            </a:prstGeom>
            <a:solidFill>
              <a:schemeClr val="bg1"/>
            </a:solidFill>
            <a:ln w="9525">
              <a:noFill/>
              <a:miter lim="800000"/>
              <a:headEnd/>
              <a:tailEnd/>
            </a:ln>
          </p:spPr>
          <p:txBody>
            <a:bodyPr wrap="none" anchor="ctr"/>
            <a:lstStyle/>
            <a:p>
              <a:pPr eaLnBrk="0" hangingPunct="0"/>
              <a:endParaRPr lang="en-GB" dirty="0"/>
            </a:p>
          </p:txBody>
        </p:sp>
        <p:sp>
          <p:nvSpPr>
            <p:cNvPr id="14349" name="Rectangle 22"/>
            <p:cNvSpPr>
              <a:spLocks noChangeArrowheads="1"/>
            </p:cNvSpPr>
            <p:nvPr/>
          </p:nvSpPr>
          <p:spPr bwMode="auto">
            <a:xfrm>
              <a:off x="0" y="5562600"/>
              <a:ext cx="6940190" cy="1295400"/>
            </a:xfrm>
            <a:prstGeom prst="rect">
              <a:avLst/>
            </a:prstGeom>
            <a:solidFill>
              <a:srgbClr val="EEA879"/>
            </a:solidFill>
            <a:ln w="9525">
              <a:noFill/>
              <a:miter lim="800000"/>
              <a:headEnd/>
              <a:tailEnd/>
            </a:ln>
          </p:spPr>
          <p:txBody>
            <a:bodyPr wrap="none" anchor="ctr"/>
            <a:lstStyle/>
            <a:p>
              <a:pPr eaLnBrk="0" hangingPunct="0"/>
              <a:endParaRPr lang="en-GB" dirty="0">
                <a:solidFill>
                  <a:srgbClr val="EEA879"/>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609600" y="1857364"/>
            <a:ext cx="7907186" cy="337375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80999" y="326308"/>
            <a:ext cx="4405315" cy="1459617"/>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2734" y="388042"/>
            <a:ext cx="7020616" cy="646331"/>
          </a:xfrm>
          <a:prstGeom prst="rect">
            <a:avLst/>
          </a:prstGeom>
          <a:noFill/>
        </p:spPr>
        <p:txBody>
          <a:bodyPr wrap="square" rtlCol="0">
            <a:spAutoFit/>
          </a:bodyPr>
          <a:lstStyle/>
          <a:p>
            <a:r>
              <a:rPr lang="en-GB" sz="3600" dirty="0" smtClean="0">
                <a:solidFill>
                  <a:schemeClr val="bg1"/>
                </a:solidFill>
                <a:latin typeface="Arial" charset="0"/>
              </a:rPr>
              <a:t>Agenda</a:t>
            </a:r>
          </a:p>
        </p:txBody>
      </p:sp>
      <p:sp>
        <p:nvSpPr>
          <p:cNvPr id="16" name="Text Box 5"/>
          <p:cNvSpPr txBox="1">
            <a:spLocks noChangeArrowheads="1"/>
          </p:cNvSpPr>
          <p:nvPr/>
        </p:nvSpPr>
        <p:spPr bwMode="auto">
          <a:xfrm>
            <a:off x="714348" y="2000240"/>
            <a:ext cx="7358114" cy="1384995"/>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Arial" pitchFamily="34" charset="0"/>
              <a:buChar char="•"/>
            </a:pPr>
            <a:r>
              <a:rPr lang="en-GB" b="1" dirty="0" smtClean="0">
                <a:solidFill>
                  <a:schemeClr val="bg1"/>
                </a:solidFill>
                <a:latin typeface="Arial" charset="0"/>
              </a:rPr>
              <a:t>Introduction</a:t>
            </a:r>
            <a:r>
              <a:rPr lang="en-GB" dirty="0" smtClean="0">
                <a:solidFill>
                  <a:schemeClr val="bg1"/>
                </a:solidFill>
                <a:latin typeface="Arial" charset="0"/>
              </a:rPr>
              <a:t> – who are Wesleyan Assurance Society?</a:t>
            </a:r>
          </a:p>
          <a:p>
            <a:pPr eaLnBrk="1" hangingPunct="1">
              <a:spcBef>
                <a:spcPct val="50000"/>
              </a:spcBef>
            </a:pPr>
            <a:endParaRPr lang="en-GB"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683568" y="2924944"/>
            <a:ext cx="7143800" cy="830997"/>
          </a:xfrm>
          <a:prstGeom prst="rect">
            <a:avLst/>
          </a:prstGeom>
          <a:noFill/>
        </p:spPr>
        <p:txBody>
          <a:bodyPr wrap="square" rtlCol="0">
            <a:spAutoFit/>
          </a:bodyPr>
          <a:lstStyle/>
          <a:p>
            <a:pPr>
              <a:buFont typeface="Arial" pitchFamily="34" charset="0"/>
              <a:buChar char="•"/>
            </a:pPr>
            <a:r>
              <a:rPr lang="en-GB" sz="2400" b="1" dirty="0" smtClean="0">
                <a:solidFill>
                  <a:schemeClr val="bg1"/>
                </a:solidFill>
                <a:latin typeface="Arial" pitchFamily="34" charset="0"/>
                <a:cs typeface="Arial" pitchFamily="34" charset="0"/>
              </a:rPr>
              <a:t>The retirement environment </a:t>
            </a:r>
            <a:r>
              <a:rPr lang="en-GB" sz="2400" dirty="0" smtClean="0">
                <a:solidFill>
                  <a:schemeClr val="bg1"/>
                </a:solidFill>
                <a:latin typeface="Arial" pitchFamily="34" charset="0"/>
                <a:cs typeface="Arial" pitchFamily="34" charset="0"/>
              </a:rPr>
              <a:t>– what do the numbers tell us?</a:t>
            </a:r>
          </a:p>
        </p:txBody>
      </p:sp>
      <p:sp>
        <p:nvSpPr>
          <p:cNvPr id="22" name="TextBox 21"/>
          <p:cNvSpPr txBox="1"/>
          <p:nvPr/>
        </p:nvSpPr>
        <p:spPr>
          <a:xfrm>
            <a:off x="857224" y="4071942"/>
            <a:ext cx="7215238" cy="369332"/>
          </a:xfrm>
          <a:prstGeom prst="rect">
            <a:avLst/>
          </a:prstGeom>
          <a:noFill/>
        </p:spPr>
        <p:txBody>
          <a:bodyPr wrap="square" rtlCol="0">
            <a:spAutoFit/>
          </a:bodyPr>
          <a:lstStyle/>
          <a:p>
            <a:endParaRPr lang="en-GB" dirty="0"/>
          </a:p>
        </p:txBody>
      </p:sp>
      <p:sp>
        <p:nvSpPr>
          <p:cNvPr id="23" name="TextBox 22"/>
          <p:cNvSpPr txBox="1"/>
          <p:nvPr/>
        </p:nvSpPr>
        <p:spPr>
          <a:xfrm>
            <a:off x="683568" y="4005064"/>
            <a:ext cx="7143800" cy="1200329"/>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What does the future hold?</a:t>
            </a:r>
          </a:p>
          <a:p>
            <a:r>
              <a:rPr lang="en-GB" sz="2400" dirty="0" smtClean="0">
                <a:solidFill>
                  <a:schemeClr val="bg1"/>
                </a:solidFill>
                <a:latin typeface="Arial" pitchFamily="34" charset="0"/>
                <a:cs typeface="Arial" pitchFamily="34" charset="0"/>
              </a:rPr>
              <a:t>Changes to TPS</a:t>
            </a:r>
          </a:p>
          <a:p>
            <a:r>
              <a:rPr lang="en-GB" sz="2400" dirty="0" smtClean="0">
                <a:solidFill>
                  <a:schemeClr val="bg1"/>
                </a:solidFill>
                <a:latin typeface="Arial" pitchFamily="34" charset="0"/>
                <a:cs typeface="Arial" pitchFamily="34" charset="0"/>
              </a:rPr>
              <a:t>Auto enrolment</a:t>
            </a:r>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
          <p:cNvSpPr>
            <a:spLocks noChangeArrowheads="1"/>
          </p:cNvSpPr>
          <p:nvPr/>
        </p:nvSpPr>
        <p:spPr bwMode="auto">
          <a:xfrm>
            <a:off x="0" y="0"/>
            <a:ext cx="9144000" cy="5638800"/>
          </a:xfrm>
          <a:prstGeom prst="rect">
            <a:avLst/>
          </a:prstGeom>
          <a:solidFill>
            <a:srgbClr val="333F7F"/>
          </a:solidFill>
          <a:ln w="9525">
            <a:noFill/>
            <a:miter lim="800000"/>
            <a:headEnd/>
            <a:tailEnd/>
          </a:ln>
        </p:spPr>
        <p:txBody>
          <a:bodyPr wrap="none" anchor="ctr"/>
          <a:lstStyle/>
          <a:p>
            <a:pPr eaLnBrk="0" hangingPunct="0"/>
            <a:endParaRPr lang="en-US"/>
          </a:p>
        </p:txBody>
      </p:sp>
      <p:sp>
        <p:nvSpPr>
          <p:cNvPr id="30724" name="Rectangle 22"/>
          <p:cNvSpPr>
            <a:spLocks noChangeArrowheads="1"/>
          </p:cNvSpPr>
          <p:nvPr/>
        </p:nvSpPr>
        <p:spPr bwMode="auto">
          <a:xfrm>
            <a:off x="0" y="5562600"/>
            <a:ext cx="6705600" cy="1295400"/>
          </a:xfrm>
          <a:prstGeom prst="rect">
            <a:avLst/>
          </a:prstGeom>
          <a:solidFill>
            <a:srgbClr val="EEA879"/>
          </a:solidFill>
          <a:ln w="9525">
            <a:noFill/>
            <a:miter lim="800000"/>
            <a:headEnd/>
            <a:tailEnd/>
          </a:ln>
        </p:spPr>
        <p:txBody>
          <a:bodyPr wrap="none" anchor="ctr"/>
          <a:lstStyle/>
          <a:p>
            <a:pPr eaLnBrk="0" hangingPunct="0"/>
            <a:endParaRPr lang="en-US">
              <a:solidFill>
                <a:srgbClr val="EEA879"/>
              </a:solidFill>
            </a:endParaRPr>
          </a:p>
        </p:txBody>
      </p:sp>
      <p:sp>
        <p:nvSpPr>
          <p:cNvPr id="30725" name="Rectangle 25"/>
          <p:cNvSpPr>
            <a:spLocks noChangeArrowheads="1"/>
          </p:cNvSpPr>
          <p:nvPr/>
        </p:nvSpPr>
        <p:spPr bwMode="auto">
          <a:xfrm flipH="1">
            <a:off x="6705600" y="5562600"/>
            <a:ext cx="2438400" cy="1295400"/>
          </a:xfrm>
          <a:prstGeom prst="rect">
            <a:avLst/>
          </a:prstGeom>
          <a:solidFill>
            <a:schemeClr val="bg1"/>
          </a:solidFill>
          <a:ln w="9525">
            <a:noFill/>
            <a:miter lim="800000"/>
            <a:headEnd/>
            <a:tailEnd/>
          </a:ln>
        </p:spPr>
        <p:txBody>
          <a:bodyPr wrap="none" anchor="ctr"/>
          <a:lstStyle/>
          <a:p>
            <a:pPr eaLnBrk="0" hangingPunct="0"/>
            <a:endParaRPr lang="en-US"/>
          </a:p>
        </p:txBody>
      </p:sp>
      <p:pic>
        <p:nvPicPr>
          <p:cNvPr id="30726" name="Picture 7" descr="WFT.jpg"/>
          <p:cNvPicPr>
            <a:picLocks noChangeAspect="1"/>
          </p:cNvPicPr>
          <p:nvPr/>
        </p:nvPicPr>
        <p:blipFill>
          <a:blip r:embed="rId3" cstate="print"/>
          <a:srcRect/>
          <a:stretch>
            <a:fillRect/>
          </a:stretch>
        </p:blipFill>
        <p:spPr bwMode="auto">
          <a:xfrm>
            <a:off x="7229475" y="5802313"/>
            <a:ext cx="1543050" cy="771525"/>
          </a:xfrm>
          <a:prstGeom prst="rect">
            <a:avLst/>
          </a:prstGeom>
          <a:noFill/>
          <a:ln w="9525">
            <a:noFill/>
            <a:miter lim="800000"/>
            <a:headEnd/>
            <a:tailEnd/>
          </a:ln>
        </p:spPr>
      </p:pic>
      <p:pic>
        <p:nvPicPr>
          <p:cNvPr id="30728" name="Picture 9"/>
          <p:cNvPicPr>
            <a:picLocks noChangeAspect="1" noChangeArrowheads="1"/>
          </p:cNvPicPr>
          <p:nvPr/>
        </p:nvPicPr>
        <p:blipFill>
          <a:blip r:embed="rId4" cstate="print"/>
          <a:srcRect l="12915" t="18329" r="16211" b="8916"/>
          <a:stretch>
            <a:fillRect/>
          </a:stretch>
        </p:blipFill>
        <p:spPr bwMode="auto">
          <a:xfrm>
            <a:off x="1835696" y="2348880"/>
            <a:ext cx="5169520" cy="2880321"/>
          </a:xfrm>
          <a:prstGeom prst="rect">
            <a:avLst/>
          </a:prstGeom>
          <a:noFill/>
          <a:ln w="9525">
            <a:noFill/>
            <a:miter lim="800000"/>
            <a:headEnd/>
            <a:tailEnd/>
          </a:ln>
        </p:spPr>
      </p:pic>
      <p:sp>
        <p:nvSpPr>
          <p:cNvPr id="9" name="Rectangle 2"/>
          <p:cNvSpPr>
            <a:spLocks noChangeArrowheads="1"/>
          </p:cNvSpPr>
          <p:nvPr/>
        </p:nvSpPr>
        <p:spPr bwMode="auto">
          <a:xfrm>
            <a:off x="179512" y="260648"/>
            <a:ext cx="8356600" cy="817714"/>
          </a:xfrm>
          <a:prstGeom prst="rect">
            <a:avLst/>
          </a:prstGeom>
          <a:solidFill>
            <a:srgbClr val="A87B64"/>
          </a:solidFill>
          <a:ln w="9525">
            <a:noFill/>
            <a:miter lim="800000"/>
            <a:headEnd/>
            <a:tailEnd/>
          </a:ln>
        </p:spPr>
        <p:txBody>
          <a:bodyPr wrap="none" anchor="ctr"/>
          <a:lstStyle/>
          <a:p>
            <a:r>
              <a:rPr lang="en-US" sz="3200" b="1" dirty="0" smtClean="0">
                <a:solidFill>
                  <a:schemeClr val="bg1"/>
                </a:solidFill>
                <a:latin typeface="Arial" pitchFamily="34" charset="0"/>
                <a:cs typeface="Arial" pitchFamily="34" charset="0"/>
              </a:rPr>
              <a:t>Additional information for employers:</a:t>
            </a:r>
            <a:endParaRPr lang="en-US" sz="3200" b="1" dirty="0">
              <a:solidFill>
                <a:schemeClr val="bg1"/>
              </a:solidFill>
              <a:latin typeface="Arial" pitchFamily="34" charset="0"/>
              <a:cs typeface="Arial" pitchFamily="34" charset="0"/>
            </a:endParaRPr>
          </a:p>
        </p:txBody>
      </p:sp>
      <p:sp>
        <p:nvSpPr>
          <p:cNvPr id="10" name="TextBox 9"/>
          <p:cNvSpPr txBox="1"/>
          <p:nvPr/>
        </p:nvSpPr>
        <p:spPr>
          <a:xfrm>
            <a:off x="755576" y="1556792"/>
            <a:ext cx="7632848" cy="584775"/>
          </a:xfrm>
          <a:prstGeom prst="rect">
            <a:avLst/>
          </a:prstGeom>
          <a:noFill/>
        </p:spPr>
        <p:txBody>
          <a:bodyPr wrap="square" rtlCol="0">
            <a:spAutoFit/>
          </a:bodyPr>
          <a:lstStyle/>
          <a:p>
            <a:pPr algn="ctr"/>
            <a:r>
              <a:rPr lang="en-GB" sz="3200" b="1" dirty="0" smtClean="0">
                <a:solidFill>
                  <a:schemeClr val="bg1"/>
                </a:solidFill>
                <a:latin typeface="Arial" pitchFamily="34" charset="0"/>
                <a:cs typeface="Arial" pitchFamily="34" charset="0"/>
              </a:rPr>
              <a:t>www.teacherspensions.co.uk</a:t>
            </a:r>
            <a:endParaRPr lang="en-GB" sz="32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467544" y="1071546"/>
            <a:ext cx="8082552" cy="4085646"/>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sp>
        <p:nvSpPr>
          <p:cNvPr id="15" name="TextBox 14"/>
          <p:cNvSpPr txBox="1"/>
          <p:nvPr/>
        </p:nvSpPr>
        <p:spPr>
          <a:xfrm>
            <a:off x="539552" y="1340768"/>
            <a:ext cx="7704856" cy="3662541"/>
          </a:xfrm>
          <a:prstGeom prst="rect">
            <a:avLst/>
          </a:prstGeom>
          <a:noFill/>
        </p:spPr>
        <p:txBody>
          <a:bodyPr wrap="square" rtlCol="0">
            <a:spAutoFit/>
          </a:bodyPr>
          <a:lstStyle/>
          <a:p>
            <a:r>
              <a:rPr lang="en-GB" sz="3600" dirty="0" smtClean="0">
                <a:solidFill>
                  <a:schemeClr val="bg1"/>
                </a:solidFill>
                <a:latin typeface="Arial" charset="0"/>
              </a:rPr>
              <a:t>Auto Enrolment:</a:t>
            </a:r>
          </a:p>
          <a:p>
            <a:endParaRPr lang="en-GB" sz="3600" dirty="0" smtClean="0">
              <a:solidFill>
                <a:schemeClr val="bg1"/>
              </a:solidFill>
              <a:latin typeface="Arial" charset="0"/>
            </a:endParaRPr>
          </a:p>
          <a:p>
            <a:r>
              <a:rPr lang="en-GB" sz="3200" dirty="0" smtClean="0">
                <a:solidFill>
                  <a:schemeClr val="bg1"/>
                </a:solidFill>
                <a:latin typeface="Arial" charset="0"/>
              </a:rPr>
              <a:t>New duties on employers to help people save for their retirement</a:t>
            </a:r>
          </a:p>
          <a:p>
            <a:endParaRPr lang="en-GB" sz="3200" dirty="0" smtClean="0">
              <a:solidFill>
                <a:schemeClr val="bg1"/>
              </a:solidFill>
              <a:latin typeface="Arial" charset="0"/>
            </a:endParaRPr>
          </a:p>
          <a:p>
            <a:r>
              <a:rPr lang="en-GB" sz="3200" dirty="0" smtClean="0">
                <a:solidFill>
                  <a:schemeClr val="bg1"/>
                </a:solidFill>
                <a:latin typeface="Arial" charset="0"/>
              </a:rPr>
              <a:t>All employers will need to act to comply with the law</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12" name="Rectangle 11"/>
          <p:cNvSpPr/>
          <p:nvPr/>
        </p:nvSpPr>
        <p:spPr>
          <a:xfrm>
            <a:off x="323528" y="836712"/>
            <a:ext cx="7433405" cy="169174"/>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sp>
        <p:nvSpPr>
          <p:cNvPr id="16" name="TextBox 15"/>
          <p:cNvSpPr txBox="1"/>
          <p:nvPr/>
        </p:nvSpPr>
        <p:spPr>
          <a:xfrm>
            <a:off x="502734" y="388042"/>
            <a:ext cx="7020616" cy="646331"/>
          </a:xfrm>
          <a:prstGeom prst="rect">
            <a:avLst/>
          </a:prstGeom>
          <a:noFill/>
        </p:spPr>
        <p:txBody>
          <a:bodyPr wrap="square" rtlCol="0">
            <a:spAutoFit/>
          </a:bodyPr>
          <a:lstStyle/>
          <a:p>
            <a:r>
              <a:rPr lang="en-GB" sz="3600" dirty="0" smtClean="0">
                <a:solidFill>
                  <a:schemeClr val="bg1"/>
                </a:solidFill>
                <a:latin typeface="Arial" charset="0"/>
              </a:rPr>
              <a:t>A changing environment</a:t>
            </a:r>
          </a:p>
        </p:txBody>
      </p:sp>
      <p:grpSp>
        <p:nvGrpSpPr>
          <p:cNvPr id="20" name="Group 11"/>
          <p:cNvGrpSpPr/>
          <p:nvPr/>
        </p:nvGrpSpPr>
        <p:grpSpPr>
          <a:xfrm>
            <a:off x="251521" y="326309"/>
            <a:ext cx="7562884" cy="654419"/>
            <a:chOff x="380999" y="326309"/>
            <a:chExt cx="7199313" cy="925718"/>
          </a:xfrm>
        </p:grpSpPr>
        <p:sp>
          <p:nvSpPr>
            <p:cNvPr id="21"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2" name="Rectangle 21"/>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23" name="TextBox 22"/>
          <p:cNvSpPr txBox="1"/>
          <p:nvPr/>
        </p:nvSpPr>
        <p:spPr>
          <a:xfrm>
            <a:off x="467544" y="332656"/>
            <a:ext cx="6192688" cy="646331"/>
          </a:xfrm>
          <a:prstGeom prst="rect">
            <a:avLst/>
          </a:prstGeom>
          <a:noFill/>
        </p:spPr>
        <p:txBody>
          <a:bodyPr wrap="square" rtlCol="0">
            <a:spAutoFit/>
          </a:bodyPr>
          <a:lstStyle/>
          <a:p>
            <a:r>
              <a:rPr lang="en-GB" sz="3600" dirty="0" smtClean="0">
                <a:solidFill>
                  <a:schemeClr val="bg1"/>
                </a:solidFill>
                <a:latin typeface="Arial" pitchFamily="34" charset="0"/>
                <a:cs typeface="Arial" pitchFamily="34" charset="0"/>
              </a:rPr>
              <a:t>A changing environment</a:t>
            </a:r>
            <a:endParaRPr lang="en-GB"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23528" y="1124744"/>
            <a:ext cx="8496944" cy="410637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179512" y="188640"/>
            <a:ext cx="4896544" cy="55659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179512" y="188640"/>
            <a:ext cx="8029706" cy="584775"/>
          </a:xfrm>
          <a:prstGeom prst="rect">
            <a:avLst/>
          </a:prstGeom>
          <a:noFill/>
        </p:spPr>
        <p:txBody>
          <a:bodyPr wrap="square" rtlCol="0">
            <a:spAutoFit/>
          </a:bodyPr>
          <a:lstStyle/>
          <a:p>
            <a:r>
              <a:rPr lang="en-GB" sz="3200" dirty="0" smtClean="0">
                <a:solidFill>
                  <a:schemeClr val="bg1"/>
                </a:solidFill>
                <a:latin typeface="Arial" charset="0"/>
              </a:rPr>
              <a:t>Auto Enrolment</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323528" y="908720"/>
            <a:ext cx="8568952" cy="6370975"/>
          </a:xfrm>
          <a:prstGeom prst="rect">
            <a:avLst/>
          </a:prstGeom>
          <a:noFill/>
        </p:spPr>
        <p:txBody>
          <a:bodyPr wrap="square" rtlCol="0">
            <a:spAutoFit/>
          </a:bodyPr>
          <a:lstStyle/>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Eligible Jobholders (aged 22 – State Pension Age &amp; earning £8,105+ pa) </a:t>
            </a:r>
            <a:r>
              <a:rPr lang="en-GB" sz="2400" u="sng" dirty="0" smtClean="0">
                <a:solidFill>
                  <a:schemeClr val="bg1"/>
                </a:solidFill>
                <a:latin typeface="Arial" pitchFamily="34" charset="0"/>
                <a:cs typeface="Arial" pitchFamily="34" charset="0"/>
              </a:rPr>
              <a:t>must</a:t>
            </a:r>
            <a:r>
              <a:rPr lang="en-GB" sz="2400" dirty="0" smtClean="0">
                <a:solidFill>
                  <a:schemeClr val="bg1"/>
                </a:solidFill>
                <a:latin typeface="Arial" pitchFamily="34" charset="0"/>
                <a:cs typeface="Arial" pitchFamily="34" charset="0"/>
              </a:rPr>
              <a:t> be enrolled into a qualifying scheme </a:t>
            </a:r>
            <a:r>
              <a:rPr lang="en-GB" sz="2000" dirty="0" smtClean="0">
                <a:solidFill>
                  <a:schemeClr val="bg1"/>
                </a:solidFill>
                <a:latin typeface="Arial" pitchFamily="34" charset="0"/>
                <a:cs typeface="Arial" pitchFamily="34" charset="0"/>
              </a:rPr>
              <a:t>(TPS/LGPS are qualifying schemes)</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Law came into force for large employers (PAYE size 250,000+) from 2012</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Most schools will be effected from 2014 onwards, i.e.</a:t>
            </a:r>
          </a:p>
          <a:p>
            <a:r>
              <a:rPr lang="en-GB" sz="2400" dirty="0" smtClean="0">
                <a:solidFill>
                  <a:schemeClr val="bg1"/>
                </a:solidFill>
                <a:latin typeface="Arial" pitchFamily="34" charset="0"/>
                <a:cs typeface="Arial" pitchFamily="34" charset="0"/>
              </a:rPr>
              <a:t>*	160 – 249 employees	1</a:t>
            </a:r>
            <a:r>
              <a:rPr lang="en-GB" sz="2400" baseline="30000" dirty="0" smtClean="0">
                <a:solidFill>
                  <a:schemeClr val="bg1"/>
                </a:solidFill>
                <a:latin typeface="Arial" pitchFamily="34" charset="0"/>
                <a:cs typeface="Arial" pitchFamily="34" charset="0"/>
              </a:rPr>
              <a:t>st</a:t>
            </a:r>
            <a:r>
              <a:rPr lang="en-GB" sz="2400" dirty="0" smtClean="0">
                <a:solidFill>
                  <a:schemeClr val="bg1"/>
                </a:solidFill>
                <a:latin typeface="Arial" pitchFamily="34" charset="0"/>
                <a:cs typeface="Arial" pitchFamily="34" charset="0"/>
              </a:rPr>
              <a:t> April 2014 (staging date)</a:t>
            </a:r>
          </a:p>
          <a:p>
            <a:r>
              <a:rPr lang="en-GB" sz="2400" dirty="0" smtClean="0">
                <a:solidFill>
                  <a:schemeClr val="bg1"/>
                </a:solidFill>
                <a:latin typeface="Arial" pitchFamily="34" charset="0"/>
                <a:cs typeface="Arial" pitchFamily="34" charset="0"/>
              </a:rPr>
              <a:t>*	58 or less employees	from 2015+</a:t>
            </a: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pPr>
              <a:buFont typeface="Arial" pitchFamily="34" charset="0"/>
              <a:buChar char="•"/>
            </a:pPr>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609600" y="1124744"/>
            <a:ext cx="7907186" cy="410637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23528" y="188640"/>
            <a:ext cx="8223449" cy="74523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395536" y="260648"/>
            <a:ext cx="8029706" cy="584775"/>
          </a:xfrm>
          <a:prstGeom prst="rect">
            <a:avLst/>
          </a:prstGeom>
          <a:noFill/>
        </p:spPr>
        <p:txBody>
          <a:bodyPr wrap="square" rtlCol="0">
            <a:spAutoFit/>
          </a:bodyPr>
          <a:lstStyle/>
          <a:p>
            <a:r>
              <a:rPr lang="en-GB" sz="3200" dirty="0" smtClean="0">
                <a:solidFill>
                  <a:schemeClr val="bg1"/>
                </a:solidFill>
                <a:latin typeface="Arial" charset="0"/>
              </a:rPr>
              <a:t>A changing environment – Auto Enrolment</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755576" y="1052736"/>
            <a:ext cx="7643866" cy="3416320"/>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Contributions</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Transitional period –</a:t>
            </a: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endParaRPr lang="en-GB" sz="2400" dirty="0" smtClean="0">
              <a:solidFill>
                <a:schemeClr val="bg1"/>
              </a:solidFill>
              <a:latin typeface="Arial" pitchFamily="34" charset="0"/>
              <a:cs typeface="Arial" pitchFamily="34" charset="0"/>
            </a:endParaRPr>
          </a:p>
          <a:p>
            <a:pPr>
              <a:buFont typeface="Arial" pitchFamily="34" charset="0"/>
              <a:buChar char="•"/>
            </a:pPr>
            <a:endParaRPr lang="en-GB" sz="2400" dirty="0">
              <a:solidFill>
                <a:schemeClr val="bg1"/>
              </a:solidFill>
              <a:latin typeface="Arial" pitchFamily="34" charset="0"/>
              <a:cs typeface="Arial" pitchFamily="34" charset="0"/>
            </a:endParaRPr>
          </a:p>
        </p:txBody>
      </p:sp>
      <p:graphicFrame>
        <p:nvGraphicFramePr>
          <p:cNvPr id="16" name="Table 15"/>
          <p:cNvGraphicFramePr>
            <a:graphicFrameLocks noGrp="1"/>
          </p:cNvGraphicFramePr>
          <p:nvPr/>
        </p:nvGraphicFramePr>
        <p:xfrm>
          <a:off x="971600" y="2276872"/>
          <a:ext cx="6096000" cy="25654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Employer staging date</a:t>
                      </a:r>
                      <a:endParaRPr lang="en-GB" dirty="0"/>
                    </a:p>
                  </a:txBody>
                  <a:tcPr/>
                </a:tc>
                <a:tc>
                  <a:txBody>
                    <a:bodyPr/>
                    <a:lstStyle/>
                    <a:p>
                      <a:r>
                        <a:rPr lang="en-GB" dirty="0" smtClean="0"/>
                        <a:t>Minimum employer contribution</a:t>
                      </a:r>
                      <a:endParaRPr lang="en-GB" dirty="0"/>
                    </a:p>
                  </a:txBody>
                  <a:tcPr/>
                </a:tc>
                <a:tc>
                  <a:txBody>
                    <a:bodyPr/>
                    <a:lstStyle/>
                    <a:p>
                      <a:r>
                        <a:rPr lang="en-GB" dirty="0" smtClean="0"/>
                        <a:t>Minimum total</a:t>
                      </a:r>
                      <a:r>
                        <a:rPr lang="en-GB" baseline="0" dirty="0" smtClean="0"/>
                        <a:t> contribution</a:t>
                      </a:r>
                      <a:endParaRPr lang="en-GB" dirty="0"/>
                    </a:p>
                  </a:txBody>
                  <a:tcPr/>
                </a:tc>
              </a:tr>
              <a:tr h="370840">
                <a:tc>
                  <a:txBody>
                    <a:bodyPr/>
                    <a:lstStyle/>
                    <a:p>
                      <a:r>
                        <a:rPr lang="en-GB" dirty="0" smtClean="0"/>
                        <a:t>To 30 Sept 2017</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r>
              <a:tr h="370840">
                <a:tc>
                  <a:txBody>
                    <a:bodyPr/>
                    <a:lstStyle/>
                    <a:p>
                      <a:r>
                        <a:rPr lang="en-GB" dirty="0" smtClean="0"/>
                        <a:t>1 Oct 2017 – </a:t>
                      </a:r>
                    </a:p>
                    <a:p>
                      <a:r>
                        <a:rPr lang="en-GB" dirty="0" smtClean="0"/>
                        <a:t>30 Sept 2018</a:t>
                      </a:r>
                      <a:endParaRPr lang="en-GB" dirty="0"/>
                    </a:p>
                  </a:txBody>
                  <a:tcPr/>
                </a:tc>
                <a:tc>
                  <a:txBody>
                    <a:bodyPr/>
                    <a:lstStyle/>
                    <a:p>
                      <a:r>
                        <a:rPr lang="en-GB" dirty="0" smtClean="0"/>
                        <a:t>2%</a:t>
                      </a:r>
                      <a:endParaRPr lang="en-GB" dirty="0"/>
                    </a:p>
                  </a:txBody>
                  <a:tcPr/>
                </a:tc>
                <a:tc>
                  <a:txBody>
                    <a:bodyPr/>
                    <a:lstStyle/>
                    <a:p>
                      <a:r>
                        <a:rPr lang="en-GB" dirty="0" smtClean="0"/>
                        <a:t>5%</a:t>
                      </a:r>
                      <a:endParaRPr lang="en-GB" dirty="0"/>
                    </a:p>
                  </a:txBody>
                  <a:tcPr/>
                </a:tc>
              </a:tr>
              <a:tr h="370840">
                <a:tc>
                  <a:txBody>
                    <a:bodyPr/>
                    <a:lstStyle/>
                    <a:p>
                      <a:r>
                        <a:rPr lang="en-GB" dirty="0" smtClean="0"/>
                        <a:t>From 1 Oct</a:t>
                      </a:r>
                      <a:r>
                        <a:rPr lang="en-GB" baseline="0" dirty="0" smtClean="0"/>
                        <a:t> 2018 onwards</a:t>
                      </a:r>
                      <a:endParaRPr lang="en-GB" dirty="0"/>
                    </a:p>
                  </a:txBody>
                  <a:tcPr/>
                </a:tc>
                <a:tc>
                  <a:txBody>
                    <a:bodyPr/>
                    <a:lstStyle/>
                    <a:p>
                      <a:r>
                        <a:rPr lang="en-GB" dirty="0" smtClean="0"/>
                        <a:t>3%</a:t>
                      </a:r>
                      <a:endParaRPr lang="en-GB" dirty="0"/>
                    </a:p>
                  </a:txBody>
                  <a:tcPr/>
                </a:tc>
                <a:tc>
                  <a:txBody>
                    <a:bodyPr/>
                    <a:lstStyle/>
                    <a:p>
                      <a:r>
                        <a:rPr lang="en-GB" dirty="0" smtClean="0"/>
                        <a:t>8%</a:t>
                      </a:r>
                      <a:endParaRPr lang="en-GB" dirty="0"/>
                    </a:p>
                  </a:txBody>
                  <a:tcPr/>
                </a:tc>
              </a:tr>
            </a:tbl>
          </a:graphicData>
        </a:graphic>
      </p:graphicFrame>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609600" y="1124744"/>
            <a:ext cx="7907186" cy="410637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23528" y="188640"/>
            <a:ext cx="8223449" cy="74523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395536" y="260648"/>
            <a:ext cx="8029706" cy="584775"/>
          </a:xfrm>
          <a:prstGeom prst="rect">
            <a:avLst/>
          </a:prstGeom>
          <a:noFill/>
        </p:spPr>
        <p:txBody>
          <a:bodyPr wrap="square" rtlCol="0">
            <a:spAutoFit/>
          </a:bodyPr>
          <a:lstStyle/>
          <a:p>
            <a:r>
              <a:rPr lang="en-GB" sz="3200" dirty="0" smtClean="0">
                <a:solidFill>
                  <a:schemeClr val="bg1"/>
                </a:solidFill>
                <a:latin typeface="Arial" charset="0"/>
              </a:rPr>
              <a:t>A changing environment – Auto Enrolment</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755576" y="2420888"/>
            <a:ext cx="7643866" cy="1015663"/>
          </a:xfrm>
          <a:prstGeom prst="rect">
            <a:avLst/>
          </a:prstGeom>
          <a:noFill/>
        </p:spPr>
        <p:txBody>
          <a:bodyPr wrap="square" rtlCol="0">
            <a:spAutoFit/>
          </a:bodyPr>
          <a:lstStyle/>
          <a:p>
            <a:pPr algn="ctr"/>
            <a:r>
              <a:rPr lang="en-GB" sz="3600" b="1" dirty="0" smtClean="0">
                <a:solidFill>
                  <a:schemeClr val="bg1"/>
                </a:solidFill>
                <a:latin typeface="Arial" pitchFamily="34" charset="0"/>
                <a:cs typeface="Arial" pitchFamily="34" charset="0"/>
              </a:rPr>
              <a:t>www.thepensionsregulator.gov.uk</a:t>
            </a:r>
            <a:endParaRPr lang="en-GB" sz="3600" dirty="0" smtClean="0">
              <a:solidFill>
                <a:schemeClr val="bg1"/>
              </a:solidFill>
              <a:latin typeface="Arial" pitchFamily="34" charset="0"/>
              <a:cs typeface="Arial" pitchFamily="34" charset="0"/>
            </a:endParaRPr>
          </a:p>
          <a:p>
            <a:pPr>
              <a:buFont typeface="Arial" pitchFamily="34" charset="0"/>
              <a:buChar char="•"/>
            </a:pPr>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251520" y="188640"/>
            <a:ext cx="8568952" cy="489654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467544" y="188640"/>
            <a:ext cx="7433405" cy="1412776"/>
            <a:chOff x="380999" y="326309"/>
            <a:chExt cx="7199313" cy="817895"/>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983557"/>
              <a:ext cx="7199313" cy="84156"/>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39552" y="188640"/>
            <a:ext cx="7020616" cy="1077218"/>
          </a:xfrm>
          <a:prstGeom prst="rect">
            <a:avLst/>
          </a:prstGeom>
          <a:noFill/>
        </p:spPr>
        <p:txBody>
          <a:bodyPr wrap="square" rtlCol="0">
            <a:spAutoFit/>
          </a:bodyPr>
          <a:lstStyle/>
          <a:p>
            <a:r>
              <a:rPr lang="en-GB" sz="3200" dirty="0" smtClean="0">
                <a:solidFill>
                  <a:schemeClr val="bg1"/>
                </a:solidFill>
                <a:latin typeface="Arial" charset="0"/>
              </a:rPr>
              <a:t>The Teachers’ Pension Scheme – what do we know?</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16" name="TextBox 15"/>
          <p:cNvSpPr txBox="1"/>
          <p:nvPr/>
        </p:nvSpPr>
        <p:spPr>
          <a:xfrm>
            <a:off x="395536" y="1916832"/>
            <a:ext cx="8208912" cy="3785652"/>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There have been significant changes to the scheme in the past</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Major changes ahead – affecting ALL members</a:t>
            </a:r>
          </a:p>
          <a:p>
            <a:endParaRPr lang="en-GB" sz="24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There is an identifiable need for teachers to understand their occupational pension scheme benefits &amp; options – what they are now and how they will change in the future</a:t>
            </a:r>
          </a:p>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179512" y="1142984"/>
            <a:ext cx="8337274" cy="408813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57158" y="142853"/>
            <a:ext cx="8463314" cy="857256"/>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0034" y="214290"/>
            <a:ext cx="8248430" cy="584775"/>
          </a:xfrm>
          <a:prstGeom prst="rect">
            <a:avLst/>
          </a:prstGeom>
          <a:noFill/>
        </p:spPr>
        <p:txBody>
          <a:bodyPr wrap="square" rtlCol="0">
            <a:spAutoFit/>
          </a:bodyPr>
          <a:lstStyle/>
          <a:p>
            <a:r>
              <a:rPr lang="en-GB" sz="3200" dirty="0" smtClean="0">
                <a:solidFill>
                  <a:schemeClr val="bg1"/>
                </a:solidFill>
                <a:latin typeface="Arial" charset="0"/>
              </a:rPr>
              <a:t>Wesleyan for Teachers services for schools</a:t>
            </a:r>
          </a:p>
        </p:txBody>
      </p:sp>
      <p:sp>
        <p:nvSpPr>
          <p:cNvPr id="16" name="Text Box 5"/>
          <p:cNvSpPr txBox="1">
            <a:spLocks noChangeArrowheads="1"/>
          </p:cNvSpPr>
          <p:nvPr/>
        </p:nvSpPr>
        <p:spPr bwMode="auto">
          <a:xfrm>
            <a:off x="323528" y="1214422"/>
            <a:ext cx="7381496" cy="1938992"/>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r>
              <a:rPr lang="en-GB" b="1" dirty="0" smtClean="0">
                <a:solidFill>
                  <a:schemeClr val="bg1"/>
                </a:solidFill>
                <a:latin typeface="Arial" charset="0"/>
              </a:rPr>
              <a:t>Free pension presentations for staff – TPS &amp; support staff:</a:t>
            </a:r>
          </a:p>
          <a:p>
            <a:pPr marL="361950" indent="-361950" eaLnBrk="1" hangingPunct="1">
              <a:spcBef>
                <a:spcPct val="50000"/>
              </a:spcBef>
              <a:buFont typeface="Arial" pitchFamily="34" charset="0"/>
              <a:buChar char="•"/>
            </a:pPr>
            <a:r>
              <a:rPr lang="en-GB" dirty="0" smtClean="0">
                <a:solidFill>
                  <a:schemeClr val="bg1"/>
                </a:solidFill>
                <a:latin typeface="Arial" charset="0"/>
              </a:rPr>
              <a:t>Outline of benefits</a:t>
            </a:r>
          </a:p>
          <a:p>
            <a:pPr marL="361950" indent="-361950" eaLnBrk="1" hangingPunct="1">
              <a:spcBef>
                <a:spcPct val="50000"/>
              </a:spcBef>
              <a:buFont typeface="Arial" pitchFamily="34" charset="0"/>
              <a:buChar char="•"/>
            </a:pPr>
            <a:r>
              <a:rPr lang="en-GB" dirty="0" smtClean="0">
                <a:solidFill>
                  <a:schemeClr val="bg1"/>
                </a:solidFill>
                <a:latin typeface="Arial" charset="0"/>
              </a:rPr>
              <a:t>Overview of future changes</a:t>
            </a:r>
            <a:endParaRPr lang="en-GB" sz="3200" dirty="0">
              <a:solidFill>
                <a:schemeClr val="bg1"/>
              </a:solidFill>
              <a:latin typeface="Arial" charset="0"/>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642910" y="3571876"/>
            <a:ext cx="7786742" cy="830997"/>
          </a:xfrm>
          <a:prstGeom prst="rect">
            <a:avLst/>
          </a:prstGeom>
          <a:noFill/>
        </p:spPr>
        <p:txBody>
          <a:bodyPr wrap="square" rtlCol="0">
            <a:spAutoFit/>
          </a:bodyPr>
          <a:lstStyle/>
          <a:p>
            <a:endParaRPr lang="en-GB" sz="2400" dirty="0" smtClean="0">
              <a:solidFill>
                <a:schemeClr val="bg1"/>
              </a:solidFill>
              <a:latin typeface="Arial" pitchFamily="34" charset="0"/>
              <a:cs typeface="Arial" pitchFamily="34" charset="0"/>
            </a:endParaRPr>
          </a:p>
          <a:p>
            <a:endParaRPr lang="en-GB" sz="2400" dirty="0">
              <a:solidFill>
                <a:schemeClr val="bg1"/>
              </a:solidFill>
              <a:latin typeface="Arial" pitchFamily="34" charset="0"/>
              <a:cs typeface="Arial" pitchFamily="34" charset="0"/>
            </a:endParaRPr>
          </a:p>
        </p:txBody>
      </p:sp>
      <p:sp>
        <p:nvSpPr>
          <p:cNvPr id="20" name="TextBox 19"/>
          <p:cNvSpPr txBox="1"/>
          <p:nvPr/>
        </p:nvSpPr>
        <p:spPr>
          <a:xfrm>
            <a:off x="251520" y="3284984"/>
            <a:ext cx="7920880" cy="1938992"/>
          </a:xfrm>
          <a:prstGeom prst="rect">
            <a:avLst/>
          </a:prstGeom>
          <a:noFill/>
        </p:spPr>
        <p:txBody>
          <a:bodyPr wrap="square" rtlCol="0">
            <a:spAutoFit/>
          </a:bodyPr>
          <a:lstStyle/>
          <a:p>
            <a:pPr marL="342900" indent="-342900" eaLnBrk="0" hangingPunct="0">
              <a:spcBef>
                <a:spcPct val="50000"/>
              </a:spcBef>
            </a:pPr>
            <a:r>
              <a:rPr lang="en-GB" sz="2400" b="1" dirty="0" smtClean="0">
                <a:solidFill>
                  <a:schemeClr val="bg1"/>
                </a:solidFill>
                <a:latin typeface="Arial" charset="0"/>
              </a:rPr>
              <a:t>Why Wesleyan for Teachers?</a:t>
            </a:r>
          </a:p>
          <a:p>
            <a:pPr marL="342900" indent="-342900" eaLnBrk="0" hangingPunct="0">
              <a:spcBef>
                <a:spcPct val="50000"/>
              </a:spcBef>
              <a:buFontTx/>
              <a:buChar char="•"/>
            </a:pPr>
            <a:r>
              <a:rPr lang="en-GB" sz="2400" dirty="0" smtClean="0">
                <a:solidFill>
                  <a:schemeClr val="bg1"/>
                </a:solidFill>
                <a:latin typeface="Arial" charset="0"/>
              </a:rPr>
              <a:t>Over 10,000 individual financial reviews provided to teachers and their families in 2012</a:t>
            </a:r>
          </a:p>
          <a:p>
            <a:pPr marL="342900" indent="-342900" eaLnBrk="0" hangingPunct="0">
              <a:spcBef>
                <a:spcPct val="50000"/>
              </a:spcBef>
              <a:buFontTx/>
              <a:buChar char="•"/>
            </a:pPr>
            <a:r>
              <a:rPr lang="en-GB" sz="2400" dirty="0" smtClean="0">
                <a:solidFill>
                  <a:schemeClr val="bg1"/>
                </a:solidFill>
                <a:latin typeface="Arial" charset="0"/>
              </a:rPr>
              <a:t>750+ seminars in schools and colleges (2012)</a:t>
            </a:r>
            <a:endParaRPr lang="en-GB" sz="2400" dirty="0">
              <a:solidFill>
                <a:schemeClr val="bg1"/>
              </a:solidFill>
              <a:latin typeface="Arial"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23528" y="1857364"/>
            <a:ext cx="8193258" cy="337375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179512" y="188640"/>
            <a:ext cx="7433405" cy="1459617"/>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251520" y="260648"/>
            <a:ext cx="7020616" cy="1077218"/>
          </a:xfrm>
          <a:prstGeom prst="rect">
            <a:avLst/>
          </a:prstGeom>
          <a:noFill/>
        </p:spPr>
        <p:txBody>
          <a:bodyPr wrap="square" rtlCol="0">
            <a:spAutoFit/>
          </a:bodyPr>
          <a:lstStyle/>
          <a:p>
            <a:r>
              <a:rPr lang="en-GB" sz="3200" dirty="0" smtClean="0">
                <a:solidFill>
                  <a:schemeClr val="bg1"/>
                </a:solidFill>
                <a:latin typeface="Arial" charset="0"/>
              </a:rPr>
              <a:t>Schools – helping your staff prepare for their future</a:t>
            </a:r>
          </a:p>
        </p:txBody>
      </p:sp>
      <p:sp>
        <p:nvSpPr>
          <p:cNvPr id="16" name="Text Box 5"/>
          <p:cNvSpPr txBox="1">
            <a:spLocks noChangeArrowheads="1"/>
          </p:cNvSpPr>
          <p:nvPr/>
        </p:nvSpPr>
        <p:spPr bwMode="auto">
          <a:xfrm>
            <a:off x="395536" y="2060848"/>
            <a:ext cx="7560840" cy="830997"/>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dirty="0" smtClean="0">
                <a:solidFill>
                  <a:schemeClr val="bg1"/>
                </a:solidFill>
                <a:latin typeface="Arial" charset="0"/>
              </a:rPr>
              <a:t>Promote a good understanding</a:t>
            </a:r>
            <a:r>
              <a:rPr lang="en-GB" b="1" dirty="0" smtClean="0">
                <a:solidFill>
                  <a:schemeClr val="bg1"/>
                </a:solidFill>
                <a:latin typeface="Arial" charset="0"/>
              </a:rPr>
              <a:t> </a:t>
            </a:r>
            <a:r>
              <a:rPr lang="en-GB" dirty="0" smtClean="0">
                <a:solidFill>
                  <a:schemeClr val="bg1"/>
                </a:solidFill>
                <a:latin typeface="Arial" charset="0"/>
              </a:rPr>
              <a:t>of their occupational pension scheme benefits</a:t>
            </a:r>
            <a:endParaRPr lang="en-GB"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467544" y="2996952"/>
            <a:ext cx="7500990" cy="830997"/>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Increase awareness of any shortfalls, and options to address them</a:t>
            </a:r>
            <a:endParaRPr lang="en-GB" sz="2400" dirty="0">
              <a:solidFill>
                <a:schemeClr val="bg1"/>
              </a:solidFill>
              <a:latin typeface="Arial" pitchFamily="34" charset="0"/>
              <a:cs typeface="Arial" pitchFamily="34" charset="0"/>
            </a:endParaRPr>
          </a:p>
        </p:txBody>
      </p:sp>
      <p:sp>
        <p:nvSpPr>
          <p:cNvPr id="22" name="TextBox 21"/>
          <p:cNvSpPr txBox="1"/>
          <p:nvPr/>
        </p:nvSpPr>
        <p:spPr>
          <a:xfrm>
            <a:off x="467544" y="4077072"/>
            <a:ext cx="7643866" cy="830997"/>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Enable staff to have achievable goals and realistic expectations</a:t>
            </a:r>
            <a:endParaRPr lang="en-GB"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23528" y="1628800"/>
            <a:ext cx="8496944" cy="3602318"/>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251520" y="188639"/>
            <a:ext cx="7433405" cy="1270977"/>
            <a:chOff x="380999" y="445948"/>
            <a:chExt cx="7199313" cy="806079"/>
          </a:xfrm>
        </p:grpSpPr>
        <p:sp>
          <p:nvSpPr>
            <p:cNvPr id="13" name="Rectangle 2"/>
            <p:cNvSpPr>
              <a:spLocks noChangeArrowheads="1"/>
            </p:cNvSpPr>
            <p:nvPr/>
          </p:nvSpPr>
          <p:spPr bwMode="auto">
            <a:xfrm>
              <a:off x="380999" y="445948"/>
              <a:ext cx="7199313" cy="698256"/>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179512" y="188640"/>
            <a:ext cx="7020616" cy="1077218"/>
          </a:xfrm>
          <a:prstGeom prst="rect">
            <a:avLst/>
          </a:prstGeom>
          <a:noFill/>
        </p:spPr>
        <p:txBody>
          <a:bodyPr wrap="square" rtlCol="0">
            <a:spAutoFit/>
          </a:bodyPr>
          <a:lstStyle/>
          <a:p>
            <a:r>
              <a:rPr lang="en-GB" sz="3200" dirty="0" smtClean="0">
                <a:solidFill>
                  <a:schemeClr val="bg1"/>
                </a:solidFill>
                <a:latin typeface="Arial" charset="0"/>
              </a:rPr>
              <a:t>Wesleyan for Teachers – helping your staff prepare for their future</a:t>
            </a:r>
          </a:p>
        </p:txBody>
      </p:sp>
      <p:sp>
        <p:nvSpPr>
          <p:cNvPr id="16" name="Text Box 5"/>
          <p:cNvSpPr txBox="1">
            <a:spLocks noChangeArrowheads="1"/>
          </p:cNvSpPr>
          <p:nvPr/>
        </p:nvSpPr>
        <p:spPr bwMode="auto">
          <a:xfrm>
            <a:off x="395536" y="1628800"/>
            <a:ext cx="8208912" cy="1200329"/>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GB" b="1" dirty="0" smtClean="0">
                <a:solidFill>
                  <a:schemeClr val="bg1"/>
                </a:solidFill>
                <a:latin typeface="Arial" charset="0"/>
              </a:rPr>
              <a:t>Where?	</a:t>
            </a:r>
            <a:r>
              <a:rPr lang="en-GB" dirty="0" smtClean="0">
                <a:solidFill>
                  <a:schemeClr val="bg1"/>
                </a:solidFill>
                <a:latin typeface="Arial" charset="0"/>
              </a:rPr>
              <a:t>	Local consultants visit school &amp; 				provide a presentation during or at the 			end of the school day </a:t>
            </a:r>
            <a:endParaRPr lang="en-GB" b="1"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395536" y="2924944"/>
            <a:ext cx="7500990" cy="830997"/>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When?		</a:t>
            </a:r>
            <a:r>
              <a:rPr lang="en-GB" sz="2400" dirty="0" smtClean="0">
                <a:solidFill>
                  <a:schemeClr val="bg1"/>
                </a:solidFill>
                <a:latin typeface="Arial" pitchFamily="34" charset="0"/>
                <a:cs typeface="Arial" pitchFamily="34" charset="0"/>
              </a:rPr>
              <a:t>Staff meetings, INSET or CPD 				days and events</a:t>
            </a:r>
            <a:endParaRPr lang="en-GB" sz="2400" b="1" dirty="0">
              <a:solidFill>
                <a:schemeClr val="bg1"/>
              </a:solidFill>
              <a:latin typeface="Arial" pitchFamily="34" charset="0"/>
              <a:cs typeface="Arial" pitchFamily="34" charset="0"/>
            </a:endParaRPr>
          </a:p>
        </p:txBody>
      </p:sp>
      <p:sp>
        <p:nvSpPr>
          <p:cNvPr id="22" name="TextBox 21"/>
          <p:cNvSpPr txBox="1"/>
          <p:nvPr/>
        </p:nvSpPr>
        <p:spPr>
          <a:xfrm>
            <a:off x="323528" y="4005064"/>
            <a:ext cx="8424936" cy="707886"/>
          </a:xfrm>
          <a:prstGeom prst="rect">
            <a:avLst/>
          </a:prstGeom>
          <a:noFill/>
        </p:spPr>
        <p:txBody>
          <a:bodyPr wrap="square" rtlCol="0">
            <a:spAutoFit/>
          </a:bodyPr>
          <a:lstStyle/>
          <a:p>
            <a:r>
              <a:rPr lang="en-GB" sz="2000" dirty="0" smtClean="0">
                <a:solidFill>
                  <a:schemeClr val="bg1"/>
                </a:solidFill>
                <a:latin typeface="Arial" pitchFamily="34" charset="0"/>
                <a:cs typeface="Arial" pitchFamily="34" charset="0"/>
              </a:rPr>
              <a:t>Our visits to schools are free &amp; provide staff with access to information and advice about their occupational pension scheme benefits</a:t>
            </a:r>
            <a:endParaRPr lang="en-GB"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63880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6"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sp>
        <p:nvSpPr>
          <p:cNvPr id="7" name="Rectangle 25"/>
          <p:cNvSpPr>
            <a:spLocks noChangeArrowheads="1"/>
          </p:cNvSpPr>
          <p:nvPr/>
        </p:nvSpPr>
        <p:spPr bwMode="auto">
          <a:xfrm flipH="1">
            <a:off x="6705600" y="5562600"/>
            <a:ext cx="2438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6" name="Rectangle 90"/>
          <p:cNvSpPr>
            <a:spLocks noChangeArrowheads="1"/>
          </p:cNvSpPr>
          <p:nvPr/>
        </p:nvSpPr>
        <p:spPr bwMode="auto">
          <a:xfrm>
            <a:off x="1219200" y="914400"/>
            <a:ext cx="7315200" cy="358140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dirty="0"/>
          </a:p>
        </p:txBody>
      </p:sp>
      <p:grpSp>
        <p:nvGrpSpPr>
          <p:cNvPr id="2" name="Group 20"/>
          <p:cNvGrpSpPr/>
          <p:nvPr/>
        </p:nvGrpSpPr>
        <p:grpSpPr>
          <a:xfrm>
            <a:off x="4939127" y="326309"/>
            <a:ext cx="3783724" cy="925718"/>
            <a:chOff x="380999" y="326309"/>
            <a:chExt cx="7199313" cy="925718"/>
          </a:xfrm>
        </p:grpSpPr>
        <p:sp>
          <p:nvSpPr>
            <p:cNvPr id="22"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3" name="Rectangle 22"/>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24" name="Rectangle 124"/>
          <p:cNvSpPr>
            <a:spLocks noChangeArrowheads="1"/>
          </p:cNvSpPr>
          <p:nvPr/>
        </p:nvSpPr>
        <p:spPr bwMode="auto">
          <a:xfrm>
            <a:off x="381000" y="2438400"/>
            <a:ext cx="1295400" cy="2438400"/>
          </a:xfrm>
          <a:prstGeom prst="rect">
            <a:avLst/>
          </a:prstGeom>
          <a:solidFill>
            <a:schemeClr val="bg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25" name="Rectangle 125"/>
          <p:cNvSpPr>
            <a:spLocks noChangeArrowheads="1"/>
          </p:cNvSpPr>
          <p:nvPr/>
        </p:nvSpPr>
        <p:spPr bwMode="auto">
          <a:xfrm>
            <a:off x="6400800" y="4038600"/>
            <a:ext cx="2362200" cy="1143000"/>
          </a:xfrm>
          <a:prstGeom prst="rect">
            <a:avLst/>
          </a:prstGeom>
          <a:solidFill>
            <a:schemeClr val="bg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26" name="Text Box 123"/>
          <p:cNvSpPr txBox="1">
            <a:spLocks noChangeArrowheads="1"/>
          </p:cNvSpPr>
          <p:nvPr/>
        </p:nvSpPr>
        <p:spPr bwMode="auto">
          <a:xfrm>
            <a:off x="1835696" y="2060848"/>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200" dirty="0" smtClean="0">
                <a:solidFill>
                  <a:schemeClr val="bg1"/>
                </a:solidFill>
              </a:rPr>
              <a:t>Questions?</a:t>
            </a:r>
            <a:endParaRPr lang="en-US" sz="7200" dirty="0">
              <a:solidFill>
                <a:schemeClr val="bg1"/>
              </a:solidFill>
            </a:endParaRPr>
          </a:p>
        </p:txBody>
      </p:sp>
      <p:pic>
        <p:nvPicPr>
          <p:cNvPr id="14" name="Picture 3" descr="Wesleyan Logo"/>
          <p:cNvPicPr>
            <a:picLocks noChangeAspect="1" noChangeArrowheads="1"/>
          </p:cNvPicPr>
          <p:nvPr/>
        </p:nvPicPr>
        <p:blipFill>
          <a:blip r:embed="rId2"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3719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80999" y="326308"/>
            <a:ext cx="7433405" cy="1459617"/>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2734" y="388042"/>
            <a:ext cx="7355414" cy="1077218"/>
          </a:xfrm>
          <a:prstGeom prst="rect">
            <a:avLst/>
          </a:prstGeom>
          <a:noFill/>
        </p:spPr>
        <p:txBody>
          <a:bodyPr wrap="square" rtlCol="0">
            <a:spAutoFit/>
          </a:bodyPr>
          <a:lstStyle/>
          <a:p>
            <a:r>
              <a:rPr lang="en-GB" sz="3200" b="1" dirty="0" smtClean="0">
                <a:solidFill>
                  <a:schemeClr val="bg1"/>
                </a:solidFill>
                <a:latin typeface="Arial" charset="0"/>
              </a:rPr>
              <a:t>Who are Wesleyan Assurance Society?</a:t>
            </a:r>
          </a:p>
        </p:txBody>
      </p:sp>
      <p:sp>
        <p:nvSpPr>
          <p:cNvPr id="16" name="Text Box 5"/>
          <p:cNvSpPr txBox="1">
            <a:spLocks noChangeArrowheads="1"/>
          </p:cNvSpPr>
          <p:nvPr/>
        </p:nvSpPr>
        <p:spPr bwMode="auto">
          <a:xfrm>
            <a:off x="1000100" y="2000240"/>
            <a:ext cx="7062114" cy="2677656"/>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buFont typeface="Arial" charset="0"/>
              <a:buChar char="•"/>
            </a:pPr>
            <a:r>
              <a:rPr lang="en-GB" dirty="0" smtClean="0">
                <a:solidFill>
                  <a:schemeClr val="bg1"/>
                </a:solidFill>
                <a:latin typeface="Arial" charset="0"/>
              </a:rPr>
              <a:t>One of the financially strongest &amp; longest serving mutuals in the UK*</a:t>
            </a:r>
          </a:p>
          <a:p>
            <a:pPr marL="361950" indent="-361950" eaLnBrk="1" hangingPunct="1">
              <a:spcBef>
                <a:spcPct val="50000"/>
              </a:spcBef>
              <a:buFont typeface="Arial" charset="0"/>
              <a:buChar char="•"/>
            </a:pPr>
            <a:endParaRPr lang="en-GB" dirty="0" smtClean="0">
              <a:solidFill>
                <a:schemeClr val="bg1"/>
              </a:solidFill>
              <a:latin typeface="Arial" charset="0"/>
            </a:endParaRPr>
          </a:p>
          <a:p>
            <a:pPr marL="361950" indent="-361950" eaLnBrk="1" hangingPunct="1">
              <a:spcBef>
                <a:spcPct val="50000"/>
              </a:spcBef>
              <a:buFont typeface="Arial" charset="0"/>
              <a:buChar char="•"/>
            </a:pPr>
            <a:r>
              <a:rPr lang="en-GB" dirty="0" smtClean="0">
                <a:solidFill>
                  <a:schemeClr val="bg1"/>
                </a:solidFill>
                <a:latin typeface="Arial" charset="0"/>
              </a:rPr>
              <a:t>Specialist expert financial advice, services and products for professional groups – legal, medical and education sectors </a:t>
            </a:r>
            <a:endParaRPr lang="en-GB"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18" name="TextBox 17"/>
          <p:cNvSpPr txBox="1"/>
          <p:nvPr/>
        </p:nvSpPr>
        <p:spPr>
          <a:xfrm>
            <a:off x="323528" y="5013177"/>
            <a:ext cx="7848872" cy="338554"/>
          </a:xfrm>
          <a:prstGeom prst="rect">
            <a:avLst/>
          </a:prstGeom>
          <a:noFill/>
        </p:spPr>
        <p:txBody>
          <a:bodyPr wrap="square" rtlCol="0">
            <a:spAutoFit/>
          </a:bodyPr>
          <a:lstStyle/>
          <a:p>
            <a:r>
              <a:rPr lang="en-GB" sz="1600" dirty="0" smtClean="0">
                <a:solidFill>
                  <a:srgbClr val="F2F2F2"/>
                </a:solidFill>
                <a:latin typeface="Arial" charset="0"/>
                <a:cs typeface="Arial" charset="0"/>
              </a:rPr>
              <a:t>*  Source: Association of financial mutuals, www.financialmutuals.org</a:t>
            </a:r>
            <a:r>
              <a:rPr lang="en-GB" sz="1600" dirty="0" smtClean="0">
                <a:solidFill>
                  <a:schemeClr val="bg2"/>
                </a:solidFill>
                <a:latin typeface="Arial" charset="0"/>
                <a:cs typeface="Arial" charset="0"/>
              </a:rPr>
              <a:t>,</a:t>
            </a:r>
            <a:r>
              <a:rPr lang="en-GB" sz="1600" dirty="0" smtClean="0">
                <a:solidFill>
                  <a:srgbClr val="F2F2F2"/>
                </a:solidFill>
                <a:latin typeface="Arial" charset="0"/>
                <a:cs typeface="Arial" charset="0"/>
              </a:rPr>
              <a:t>      </a:t>
            </a:r>
            <a:endParaRPr lang="en-GB" sz="1600" dirty="0"/>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63880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6"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sp>
        <p:nvSpPr>
          <p:cNvPr id="7" name="Rectangle 25"/>
          <p:cNvSpPr>
            <a:spLocks noChangeArrowheads="1"/>
          </p:cNvSpPr>
          <p:nvPr/>
        </p:nvSpPr>
        <p:spPr bwMode="auto">
          <a:xfrm flipH="1">
            <a:off x="6705600" y="5562600"/>
            <a:ext cx="2438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6" name="Rectangle 90"/>
          <p:cNvSpPr>
            <a:spLocks noChangeArrowheads="1"/>
          </p:cNvSpPr>
          <p:nvPr/>
        </p:nvSpPr>
        <p:spPr bwMode="auto">
          <a:xfrm>
            <a:off x="1219200" y="914400"/>
            <a:ext cx="7315200" cy="358140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dirty="0"/>
          </a:p>
        </p:txBody>
      </p:sp>
      <p:grpSp>
        <p:nvGrpSpPr>
          <p:cNvPr id="2" name="Group 20"/>
          <p:cNvGrpSpPr/>
          <p:nvPr/>
        </p:nvGrpSpPr>
        <p:grpSpPr>
          <a:xfrm>
            <a:off x="4939127" y="326309"/>
            <a:ext cx="3783724" cy="925718"/>
            <a:chOff x="380999" y="326309"/>
            <a:chExt cx="7199313" cy="925718"/>
          </a:xfrm>
        </p:grpSpPr>
        <p:sp>
          <p:nvSpPr>
            <p:cNvPr id="22"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3" name="Rectangle 22"/>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24" name="Rectangle 124"/>
          <p:cNvSpPr>
            <a:spLocks noChangeArrowheads="1"/>
          </p:cNvSpPr>
          <p:nvPr/>
        </p:nvSpPr>
        <p:spPr bwMode="auto">
          <a:xfrm>
            <a:off x="381000" y="2438400"/>
            <a:ext cx="1295400" cy="2438400"/>
          </a:xfrm>
          <a:prstGeom prst="rect">
            <a:avLst/>
          </a:prstGeom>
          <a:solidFill>
            <a:schemeClr val="bg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25" name="Rectangle 125"/>
          <p:cNvSpPr>
            <a:spLocks noChangeArrowheads="1"/>
          </p:cNvSpPr>
          <p:nvPr/>
        </p:nvSpPr>
        <p:spPr bwMode="auto">
          <a:xfrm>
            <a:off x="6400800" y="4038600"/>
            <a:ext cx="2362200" cy="1143000"/>
          </a:xfrm>
          <a:prstGeom prst="rect">
            <a:avLst/>
          </a:prstGeom>
          <a:solidFill>
            <a:schemeClr val="bg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26" name="Text Box 123"/>
          <p:cNvSpPr txBox="1">
            <a:spLocks noChangeArrowheads="1"/>
          </p:cNvSpPr>
          <p:nvPr/>
        </p:nvSpPr>
        <p:spPr bwMode="auto">
          <a:xfrm>
            <a:off x="2362200" y="2076450"/>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7200" dirty="0" smtClean="0">
                <a:solidFill>
                  <a:srgbClr val="F4F4F4"/>
                </a:solidFill>
              </a:rPr>
              <a:t>Thank you</a:t>
            </a:r>
            <a:endParaRPr lang="en-US" sz="9600" dirty="0">
              <a:solidFill>
                <a:srgbClr val="333F7F"/>
              </a:solidFill>
            </a:endParaRPr>
          </a:p>
        </p:txBody>
      </p:sp>
      <p:pic>
        <p:nvPicPr>
          <p:cNvPr id="14" name="Picture 3" descr="Wesleyan Logo"/>
          <p:cNvPicPr>
            <a:picLocks noChangeAspect="1" noChangeArrowheads="1"/>
          </p:cNvPicPr>
          <p:nvPr/>
        </p:nvPicPr>
        <p:blipFill>
          <a:blip r:embed="rId2"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37193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63880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5"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sp>
        <p:nvSpPr>
          <p:cNvPr id="6" name="Rectangle 25"/>
          <p:cNvSpPr>
            <a:spLocks noChangeArrowheads="1"/>
          </p:cNvSpPr>
          <p:nvPr/>
        </p:nvSpPr>
        <p:spPr bwMode="auto">
          <a:xfrm flipH="1">
            <a:off x="6705600" y="5562600"/>
            <a:ext cx="24384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Text Box 24"/>
          <p:cNvSpPr txBox="1">
            <a:spLocks noChangeArrowheads="1"/>
          </p:cNvSpPr>
          <p:nvPr/>
        </p:nvSpPr>
        <p:spPr bwMode="auto">
          <a:xfrm>
            <a:off x="388938" y="601980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000" spc="10" dirty="0">
              <a:solidFill>
                <a:srgbClr val="333F7F"/>
              </a:solidFill>
            </a:endParaRPr>
          </a:p>
        </p:txBody>
      </p:sp>
      <p:sp>
        <p:nvSpPr>
          <p:cNvPr id="16" name="Rectangle 16"/>
          <p:cNvSpPr>
            <a:spLocks noChangeArrowheads="1"/>
          </p:cNvSpPr>
          <p:nvPr/>
        </p:nvSpPr>
        <p:spPr bwMode="auto">
          <a:xfrm>
            <a:off x="609600" y="609600"/>
            <a:ext cx="7848600" cy="426720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18" name="TextBox 17"/>
          <p:cNvSpPr txBox="1"/>
          <p:nvPr/>
        </p:nvSpPr>
        <p:spPr>
          <a:xfrm>
            <a:off x="829068" y="924211"/>
            <a:ext cx="7496889" cy="3262432"/>
          </a:xfrm>
          <a:prstGeom prst="rect">
            <a:avLst/>
          </a:prstGeom>
          <a:noFill/>
        </p:spPr>
        <p:txBody>
          <a:bodyPr wrap="square" rtlCol="0">
            <a:spAutoFit/>
          </a:bodyPr>
          <a:lstStyle/>
          <a:p>
            <a:pPr>
              <a:spcAft>
                <a:spcPts val="1800"/>
              </a:spcAft>
            </a:pPr>
            <a:r>
              <a:rPr lang="en-GB" sz="1600" dirty="0" smtClean="0">
                <a:solidFill>
                  <a:schemeClr val="bg1"/>
                </a:solidFill>
                <a:latin typeface="Arial" charset="0"/>
                <a:cs typeface="Times New Roman" charset="0"/>
              </a:rPr>
              <a:t>Wesleyan </a:t>
            </a:r>
            <a:r>
              <a:rPr lang="en-GB" sz="1600" dirty="0">
                <a:solidFill>
                  <a:schemeClr val="bg1"/>
                </a:solidFill>
                <a:latin typeface="Arial" charset="0"/>
                <a:cs typeface="Times New Roman" charset="0"/>
              </a:rPr>
              <a:t>For Teachers is a trading name of Wesleyan Financial Services Ltd. (WFS Ltd.), </a:t>
            </a:r>
            <a:r>
              <a:rPr lang="en-GB" sz="1600" dirty="0" smtClean="0">
                <a:solidFill>
                  <a:schemeClr val="bg1"/>
                </a:solidFill>
                <a:latin typeface="Arial" charset="0"/>
                <a:cs typeface="Times New Roman" charset="0"/>
              </a:rPr>
              <a:t>is wholly owned by Wesleyan </a:t>
            </a:r>
            <a:r>
              <a:rPr lang="en-GB" sz="1600" dirty="0">
                <a:solidFill>
                  <a:schemeClr val="bg1"/>
                </a:solidFill>
                <a:latin typeface="Arial" charset="0"/>
                <a:cs typeface="Times New Roman" charset="0"/>
              </a:rPr>
              <a:t>Assurance Society.  Registered No. 1651212. WFS Ltd. is authorised and regulated by the Financial Services Authority. Head Office: Colmore Circus, Birmingham B4 6AR.Telephone: 0800 358 0325 Fax: 0121 200 2971. </a:t>
            </a:r>
            <a:r>
              <a:rPr lang="en-GB" sz="1600" dirty="0">
                <a:solidFill>
                  <a:srgbClr val="FFFFFF"/>
                </a:solidFill>
                <a:latin typeface="Arial" charset="0"/>
                <a:cs typeface="Times New Roman" charset="0"/>
              </a:rPr>
              <a:t>Website</a:t>
            </a:r>
            <a:r>
              <a:rPr lang="en-GB" sz="1600" dirty="0" smtClean="0">
                <a:solidFill>
                  <a:srgbClr val="FFFFFF"/>
                </a:solidFill>
                <a:latin typeface="Arial" charset="0"/>
                <a:cs typeface="Times New Roman" charset="0"/>
              </a:rPr>
              <a:t>: www.wesleyanforteachers.co.uk</a:t>
            </a:r>
          </a:p>
          <a:p>
            <a:pPr>
              <a:spcAft>
                <a:spcPts val="1800"/>
              </a:spcAft>
            </a:pPr>
            <a:r>
              <a:rPr lang="en-US" sz="1600" dirty="0" smtClean="0">
                <a:solidFill>
                  <a:schemeClr val="bg1"/>
                </a:solidFill>
                <a:latin typeface="Arial" charset="0"/>
                <a:cs typeface="Times New Roman" charset="0"/>
              </a:rPr>
              <a:t>Any </a:t>
            </a:r>
            <a:r>
              <a:rPr lang="en-US" sz="1600" dirty="0">
                <a:solidFill>
                  <a:schemeClr val="bg1"/>
                </a:solidFill>
                <a:latin typeface="Arial" charset="0"/>
                <a:cs typeface="Times New Roman" charset="0"/>
              </a:rPr>
              <a:t>advice provided by Wesleyan For Teachers will be based upon a selection of products from a limited number of providers. Mortgage advice is based on products from the whole of market</a:t>
            </a:r>
            <a:r>
              <a:rPr lang="en-US" sz="1600" dirty="0" smtClean="0">
                <a:solidFill>
                  <a:schemeClr val="bg1"/>
                </a:solidFill>
                <a:latin typeface="Arial" charset="0"/>
                <a:cs typeface="Times New Roman" charset="0"/>
              </a:rPr>
              <a:t>.</a:t>
            </a:r>
          </a:p>
          <a:p>
            <a:pPr>
              <a:spcAft>
                <a:spcPts val="1800"/>
              </a:spcAft>
            </a:pPr>
            <a:r>
              <a:rPr lang="en-US" sz="1600" b="1" dirty="0" smtClean="0">
                <a:solidFill>
                  <a:schemeClr val="bg1"/>
                </a:solidFill>
                <a:latin typeface="Arial" charset="0"/>
                <a:cs typeface="Times New Roman" charset="0"/>
              </a:rPr>
              <a:t>The </a:t>
            </a:r>
            <a:r>
              <a:rPr lang="en-US" sz="1600" b="1" dirty="0">
                <a:solidFill>
                  <a:schemeClr val="bg1"/>
                </a:solidFill>
                <a:latin typeface="Arial" charset="0"/>
                <a:cs typeface="Times New Roman" charset="0"/>
              </a:rPr>
              <a:t>information in this presentation is based upon our understanding of tax legislation, which could change in the future. </a:t>
            </a:r>
            <a:r>
              <a:rPr lang="en-GB" sz="1600" b="1" dirty="0">
                <a:solidFill>
                  <a:schemeClr val="bg1"/>
                </a:solidFill>
                <a:latin typeface="Arial" charset="0"/>
                <a:ea typeface="Times New Roman" charset="0"/>
                <a:cs typeface="Times New Roman" charset="0"/>
              </a:rPr>
              <a:t>Telephone calls may be recorded for monitoring and training purposes</a:t>
            </a:r>
            <a:r>
              <a:rPr lang="en-GB" sz="1600" b="1" dirty="0" smtClean="0">
                <a:solidFill>
                  <a:schemeClr val="bg1"/>
                </a:solidFill>
                <a:latin typeface="Arial" charset="0"/>
                <a:ea typeface="Times New Roman" charset="0"/>
                <a:cs typeface="Times New Roman" charset="0"/>
              </a:rPr>
              <a:t>.</a:t>
            </a:r>
            <a:endParaRPr lang="en-GB" sz="1600" b="1" dirty="0">
              <a:solidFill>
                <a:schemeClr val="bg1"/>
              </a:solidFill>
              <a:latin typeface="Arial" charset="0"/>
              <a:ea typeface="Times New Roman" charset="0"/>
              <a:cs typeface="Times New Roman" charset="0"/>
            </a:endParaRPr>
          </a:p>
        </p:txBody>
      </p:sp>
      <p:pic>
        <p:nvPicPr>
          <p:cNvPr id="10" name="Picture 3" descr="Wesleyan Logo"/>
          <p:cNvPicPr>
            <a:picLocks noChangeAspect="1" noChangeArrowheads="1"/>
          </p:cNvPicPr>
          <p:nvPr/>
        </p:nvPicPr>
        <p:blipFill>
          <a:blip r:embed="rId2"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2693693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57158" y="214291"/>
            <a:ext cx="7433405" cy="928693"/>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0034" y="214290"/>
            <a:ext cx="7020616" cy="584775"/>
          </a:xfrm>
          <a:prstGeom prst="rect">
            <a:avLst/>
          </a:prstGeom>
          <a:noFill/>
        </p:spPr>
        <p:txBody>
          <a:bodyPr wrap="square" rtlCol="0">
            <a:spAutoFit/>
          </a:bodyPr>
          <a:lstStyle/>
          <a:p>
            <a:r>
              <a:rPr lang="en-GB" sz="3200" b="1" dirty="0" smtClean="0">
                <a:solidFill>
                  <a:schemeClr val="bg1"/>
                </a:solidFill>
                <a:latin typeface="Arial" charset="0"/>
              </a:rPr>
              <a:t>Wesleyan for Teachers</a:t>
            </a:r>
          </a:p>
        </p:txBody>
      </p:sp>
      <p:sp>
        <p:nvSpPr>
          <p:cNvPr id="16" name="Text Box 5"/>
          <p:cNvSpPr txBox="1">
            <a:spLocks noChangeArrowheads="1"/>
          </p:cNvSpPr>
          <p:nvPr/>
        </p:nvSpPr>
        <p:spPr bwMode="auto">
          <a:xfrm>
            <a:off x="428596" y="1428736"/>
            <a:ext cx="8143932" cy="830997"/>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r>
              <a:rPr lang="en-GB" b="1" dirty="0" smtClean="0">
                <a:solidFill>
                  <a:schemeClr val="bg1"/>
                </a:solidFill>
                <a:latin typeface="Arial" charset="0"/>
              </a:rPr>
              <a:t>Financial information, advice and services provided to members of the education sector across the UK: </a:t>
            </a:r>
            <a:endParaRPr lang="en-GB" b="1"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357158" y="2571744"/>
            <a:ext cx="8429684" cy="1261884"/>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Free pensions talks for school &amp; college staff</a:t>
            </a:r>
          </a:p>
          <a:p>
            <a:pPr>
              <a:buFont typeface="Arial" pitchFamily="34" charset="0"/>
              <a:buChar char="•"/>
            </a:pPr>
            <a:r>
              <a:rPr lang="en-GB" sz="2800"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Overview of occupational scheme benefits</a:t>
            </a:r>
          </a:p>
          <a:p>
            <a:pPr>
              <a:buFont typeface="Arial" pitchFamily="34" charset="0"/>
              <a:buChar char="•"/>
            </a:pPr>
            <a:r>
              <a:rPr lang="en-GB" sz="2400" dirty="0" smtClean="0">
                <a:solidFill>
                  <a:schemeClr val="bg1"/>
                </a:solidFill>
                <a:latin typeface="Arial" pitchFamily="34" charset="0"/>
                <a:cs typeface="Arial" pitchFamily="34" charset="0"/>
              </a:rPr>
              <a:t>	How might they change in future?</a:t>
            </a:r>
            <a:endParaRPr lang="en-GB" sz="2400" dirty="0">
              <a:solidFill>
                <a:schemeClr val="bg1"/>
              </a:solidFill>
              <a:latin typeface="Arial" pitchFamily="34" charset="0"/>
              <a:cs typeface="Arial" pitchFamily="34" charset="0"/>
            </a:endParaRPr>
          </a:p>
        </p:txBody>
      </p:sp>
      <p:sp>
        <p:nvSpPr>
          <p:cNvPr id="22" name="TextBox 21"/>
          <p:cNvSpPr txBox="1"/>
          <p:nvPr/>
        </p:nvSpPr>
        <p:spPr>
          <a:xfrm>
            <a:off x="395536" y="4005064"/>
            <a:ext cx="8501122" cy="461665"/>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Regular in-house surgeries</a:t>
            </a:r>
            <a:endParaRPr lang="en-GB" sz="2400" b="1" dirty="0">
              <a:solidFill>
                <a:schemeClr val="bg1"/>
              </a:solidFill>
              <a:latin typeface="Arial" pitchFamily="34" charset="0"/>
              <a:cs typeface="Arial" pitchFamily="34" charset="0"/>
            </a:endParaRPr>
          </a:p>
        </p:txBody>
      </p:sp>
      <p:sp>
        <p:nvSpPr>
          <p:cNvPr id="23" name="TextBox 22"/>
          <p:cNvSpPr txBox="1"/>
          <p:nvPr/>
        </p:nvSpPr>
        <p:spPr>
          <a:xfrm>
            <a:off x="395536" y="4725144"/>
            <a:ext cx="8501122" cy="461665"/>
          </a:xfrm>
          <a:prstGeom prst="rect">
            <a:avLst/>
          </a:prstGeom>
          <a:noFill/>
        </p:spPr>
        <p:txBody>
          <a:bodyPr wrap="square" rtlCol="0">
            <a:spAutoFit/>
          </a:bodyPr>
          <a:lstStyle/>
          <a:p>
            <a:r>
              <a:rPr lang="en-GB" sz="2400" b="1" dirty="0" smtClean="0">
                <a:solidFill>
                  <a:schemeClr val="bg1"/>
                </a:solidFill>
                <a:latin typeface="Arial" pitchFamily="34" charset="0"/>
                <a:cs typeface="Arial" pitchFamily="34" charset="0"/>
              </a:rPr>
              <a:t>Individual financial advice</a:t>
            </a:r>
            <a:endParaRPr lang="en-GB"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609600" y="1857364"/>
            <a:ext cx="7907186" cy="3373754"/>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380999" y="326308"/>
            <a:ext cx="7433405" cy="1459617"/>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2734" y="388042"/>
            <a:ext cx="7020616" cy="584775"/>
          </a:xfrm>
          <a:prstGeom prst="rect">
            <a:avLst/>
          </a:prstGeom>
          <a:noFill/>
        </p:spPr>
        <p:txBody>
          <a:bodyPr wrap="square" rtlCol="0">
            <a:spAutoFit/>
          </a:bodyPr>
          <a:lstStyle/>
          <a:p>
            <a:r>
              <a:rPr lang="en-GB" sz="3200" b="1" dirty="0" smtClean="0">
                <a:solidFill>
                  <a:schemeClr val="bg1"/>
                </a:solidFill>
                <a:latin typeface="Arial" charset="0"/>
              </a:rPr>
              <a:t>The retirement environment</a:t>
            </a:r>
          </a:p>
        </p:txBody>
      </p:sp>
      <p:sp>
        <p:nvSpPr>
          <p:cNvPr id="16" name="Text Box 5"/>
          <p:cNvSpPr txBox="1">
            <a:spLocks noChangeArrowheads="1"/>
          </p:cNvSpPr>
          <p:nvPr/>
        </p:nvSpPr>
        <p:spPr bwMode="auto">
          <a:xfrm>
            <a:off x="857224" y="2571744"/>
            <a:ext cx="7062114" cy="584775"/>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r>
              <a:rPr lang="en-GB" sz="3200" dirty="0" smtClean="0">
                <a:solidFill>
                  <a:schemeClr val="bg1"/>
                </a:solidFill>
                <a:latin typeface="Arial" charset="0"/>
              </a:rPr>
              <a:t>What do we know?</a:t>
            </a:r>
            <a:endParaRPr lang="en-GB" sz="3200"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357166"/>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929330"/>
            <a:ext cx="6705600" cy="92867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0" y="0"/>
            <a:ext cx="9144000" cy="928670"/>
            <a:chOff x="380999" y="326309"/>
            <a:chExt cx="7372071" cy="925718"/>
          </a:xfrm>
        </p:grpSpPr>
        <p:sp>
          <p:nvSpPr>
            <p:cNvPr id="13" name="Rectangle 2"/>
            <p:cNvSpPr>
              <a:spLocks noChangeArrowheads="1"/>
            </p:cNvSpPr>
            <p:nvPr/>
          </p:nvSpPr>
          <p:spPr bwMode="auto">
            <a:xfrm>
              <a:off x="380999" y="326309"/>
              <a:ext cx="7372071"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6000768"/>
            <a:ext cx="6705600" cy="85723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6072206"/>
            <a:ext cx="1143000" cy="590550"/>
          </a:xfrm>
          <a:prstGeom prst="rect">
            <a:avLst/>
          </a:prstGeom>
          <a:noFill/>
          <a:ln w="9525">
            <a:noFill/>
            <a:miter lim="800000"/>
            <a:headEnd/>
            <a:tailEnd/>
          </a:ln>
        </p:spPr>
      </p:pic>
      <p:graphicFrame>
        <p:nvGraphicFramePr>
          <p:cNvPr id="21" name="Chart 20"/>
          <p:cNvGraphicFramePr/>
          <p:nvPr/>
        </p:nvGraphicFramePr>
        <p:xfrm>
          <a:off x="0" y="1000108"/>
          <a:ext cx="5072098" cy="507209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0" y="0"/>
            <a:ext cx="8786842" cy="523220"/>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School staff breakdown by occupation (England)</a:t>
            </a:r>
            <a:endParaRPr lang="en-GB" sz="2800" b="1" dirty="0">
              <a:solidFill>
                <a:schemeClr val="bg1"/>
              </a:solidFill>
              <a:latin typeface="Arial" pitchFamily="34" charset="0"/>
              <a:cs typeface="Arial" pitchFamily="34" charset="0"/>
            </a:endParaRPr>
          </a:p>
        </p:txBody>
      </p:sp>
      <p:sp>
        <p:nvSpPr>
          <p:cNvPr id="16" name="TextBox 15"/>
          <p:cNvSpPr txBox="1"/>
          <p:nvPr/>
        </p:nvSpPr>
        <p:spPr>
          <a:xfrm>
            <a:off x="5572132" y="1357298"/>
            <a:ext cx="3357586" cy="2923877"/>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Teaching staff =</a:t>
            </a:r>
          </a:p>
          <a:p>
            <a:r>
              <a:rPr lang="en-GB" sz="2400" dirty="0" smtClean="0">
                <a:solidFill>
                  <a:schemeClr val="bg1"/>
                </a:solidFill>
                <a:latin typeface="Arial" pitchFamily="34" charset="0"/>
                <a:cs typeface="Arial" pitchFamily="34" charset="0"/>
              </a:rPr>
              <a:t>49.17% of school workforce</a:t>
            </a:r>
          </a:p>
          <a:p>
            <a:endParaRPr lang="en-GB" sz="2000" dirty="0" smtClean="0">
              <a:solidFill>
                <a:schemeClr val="bg1"/>
              </a:solidFill>
              <a:latin typeface="Arial" pitchFamily="34" charset="0"/>
              <a:cs typeface="Arial" pitchFamily="34" charset="0"/>
            </a:endParaRPr>
          </a:p>
          <a:p>
            <a:endParaRPr lang="en-GB" sz="2000" dirty="0" smtClean="0">
              <a:solidFill>
                <a:schemeClr val="bg1"/>
              </a:solidFill>
              <a:latin typeface="Arial" pitchFamily="34" charset="0"/>
              <a:cs typeface="Arial" pitchFamily="34" charset="0"/>
            </a:endParaRPr>
          </a:p>
          <a:p>
            <a:r>
              <a:rPr lang="en-GB" sz="2400" dirty="0" smtClean="0">
                <a:solidFill>
                  <a:schemeClr val="bg1"/>
                </a:solidFill>
                <a:latin typeface="Arial" pitchFamily="34" charset="0"/>
                <a:cs typeface="Arial" pitchFamily="34" charset="0"/>
              </a:rPr>
              <a:t>Average teachers’ pay =</a:t>
            </a:r>
          </a:p>
          <a:p>
            <a:r>
              <a:rPr lang="en-GB" sz="2400" dirty="0" smtClean="0">
                <a:solidFill>
                  <a:schemeClr val="bg1"/>
                </a:solidFill>
                <a:latin typeface="Arial" pitchFamily="34" charset="0"/>
                <a:cs typeface="Arial" pitchFamily="34" charset="0"/>
              </a:rPr>
              <a:t>£34,200 pa</a:t>
            </a:r>
            <a:endParaRPr lang="en-GB" sz="2400" dirty="0">
              <a:solidFill>
                <a:schemeClr val="bg1"/>
              </a:solidFill>
              <a:latin typeface="Arial" pitchFamily="34" charset="0"/>
              <a:cs typeface="Arial" pitchFamily="34" charset="0"/>
            </a:endParaRPr>
          </a:p>
        </p:txBody>
      </p:sp>
      <p:sp>
        <p:nvSpPr>
          <p:cNvPr id="18" name="TextBox 17"/>
          <p:cNvSpPr txBox="1"/>
          <p:nvPr/>
        </p:nvSpPr>
        <p:spPr>
          <a:xfrm>
            <a:off x="6286512" y="5357826"/>
            <a:ext cx="2643206" cy="461665"/>
          </a:xfrm>
          <a:prstGeom prst="rect">
            <a:avLst/>
          </a:prstGeom>
          <a:noFill/>
        </p:spPr>
        <p:txBody>
          <a:bodyPr wrap="square" rtlCol="0">
            <a:spAutoFit/>
          </a:bodyPr>
          <a:lstStyle/>
          <a:p>
            <a:r>
              <a:rPr lang="en-GB" sz="1200" dirty="0" smtClean="0">
                <a:solidFill>
                  <a:schemeClr val="bg1"/>
                </a:solidFill>
                <a:latin typeface="Arial" pitchFamily="34" charset="0"/>
                <a:cs typeface="Arial" pitchFamily="34" charset="0"/>
              </a:rPr>
              <a:t>Source: DfE School workforce for England , published March 2013</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251520" y="260648"/>
            <a:ext cx="7433405" cy="1035495"/>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251520" y="188640"/>
            <a:ext cx="7020616" cy="1077218"/>
          </a:xfrm>
          <a:prstGeom prst="rect">
            <a:avLst/>
          </a:prstGeom>
          <a:noFill/>
        </p:spPr>
        <p:txBody>
          <a:bodyPr wrap="square" rtlCol="0">
            <a:spAutoFit/>
          </a:bodyPr>
          <a:lstStyle/>
          <a:p>
            <a:r>
              <a:rPr lang="en-GB" sz="3200" b="1" dirty="0" smtClean="0">
                <a:solidFill>
                  <a:schemeClr val="bg1"/>
                </a:solidFill>
                <a:latin typeface="Arial" charset="0"/>
              </a:rPr>
              <a:t>North East Schools workforce (headcount)</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pic>
        <p:nvPicPr>
          <p:cNvPr id="20" name="Picture 19" descr="schools ne regions.gif"/>
          <p:cNvPicPr>
            <a:picLocks noChangeAspect="1"/>
          </p:cNvPicPr>
          <p:nvPr/>
        </p:nvPicPr>
        <p:blipFill>
          <a:blip r:embed="rId4" cstate="print"/>
          <a:stretch>
            <a:fillRect/>
          </a:stretch>
        </p:blipFill>
        <p:spPr>
          <a:xfrm>
            <a:off x="5580112" y="1628800"/>
            <a:ext cx="2762250" cy="3571875"/>
          </a:xfrm>
          <a:prstGeom prst="rect">
            <a:avLst/>
          </a:prstGeom>
        </p:spPr>
      </p:pic>
      <p:sp>
        <p:nvSpPr>
          <p:cNvPr id="22" name="TextBox 21"/>
          <p:cNvSpPr txBox="1"/>
          <p:nvPr/>
        </p:nvSpPr>
        <p:spPr>
          <a:xfrm>
            <a:off x="251520" y="1772816"/>
            <a:ext cx="4896544" cy="3293209"/>
          </a:xfrm>
          <a:prstGeom prst="rect">
            <a:avLst/>
          </a:prstGeom>
          <a:noFill/>
        </p:spPr>
        <p:txBody>
          <a:bodyPr wrap="square" rtlCol="0">
            <a:spAutoFit/>
          </a:bodyPr>
          <a:lstStyle/>
          <a:p>
            <a:r>
              <a:rPr lang="en-GB" sz="2800" b="1" dirty="0" smtClean="0">
                <a:solidFill>
                  <a:schemeClr val="bg1"/>
                </a:solidFill>
                <a:latin typeface="Arial" pitchFamily="34" charset="0"/>
                <a:cs typeface="Arial" pitchFamily="34" charset="0"/>
              </a:rPr>
              <a:t>54,677	</a:t>
            </a:r>
            <a:r>
              <a:rPr lang="en-GB" sz="2400" dirty="0" smtClean="0">
                <a:solidFill>
                  <a:schemeClr val="bg1"/>
                </a:solidFill>
                <a:latin typeface="Arial" pitchFamily="34" charset="0"/>
                <a:cs typeface="Arial" pitchFamily="34" charset="0"/>
              </a:rPr>
              <a:t>Schools Workforce 			(headcount)</a:t>
            </a:r>
          </a:p>
          <a:p>
            <a:endParaRPr lang="en-GB" sz="2400" b="1" dirty="0" smtClean="0">
              <a:solidFill>
                <a:schemeClr val="bg1"/>
              </a:solidFill>
              <a:latin typeface="Arial" pitchFamily="34" charset="0"/>
              <a:cs typeface="Arial" pitchFamily="34" charset="0"/>
            </a:endParaRPr>
          </a:p>
          <a:p>
            <a:r>
              <a:rPr lang="en-GB" sz="2800" b="1" dirty="0" smtClean="0">
                <a:solidFill>
                  <a:schemeClr val="bg1"/>
                </a:solidFill>
                <a:latin typeface="Arial" pitchFamily="34" charset="0"/>
                <a:cs typeface="Arial" pitchFamily="34" charset="0"/>
              </a:rPr>
              <a:t>43%	</a:t>
            </a:r>
            <a:r>
              <a:rPr lang="en-GB" sz="2400" b="1" dirty="0" smtClean="0">
                <a:solidFill>
                  <a:schemeClr val="bg1"/>
                </a:solidFill>
                <a:latin typeface="Arial" pitchFamily="34" charset="0"/>
                <a:cs typeface="Arial" pitchFamily="34" charset="0"/>
              </a:rPr>
              <a:t>	</a:t>
            </a:r>
            <a:r>
              <a:rPr lang="en-GB" sz="2400" dirty="0" smtClean="0">
                <a:solidFill>
                  <a:schemeClr val="bg1"/>
                </a:solidFill>
                <a:latin typeface="Arial" pitchFamily="34" charset="0"/>
                <a:cs typeface="Arial" pitchFamily="34" charset="0"/>
              </a:rPr>
              <a:t>Teaching Staff</a:t>
            </a:r>
          </a:p>
          <a:p>
            <a:endParaRPr lang="en-GB" sz="2400" b="1" dirty="0" smtClean="0">
              <a:solidFill>
                <a:schemeClr val="bg1"/>
              </a:solidFill>
              <a:latin typeface="Arial" pitchFamily="34" charset="0"/>
              <a:cs typeface="Arial" pitchFamily="34" charset="0"/>
            </a:endParaRPr>
          </a:p>
          <a:p>
            <a:r>
              <a:rPr lang="en-GB" sz="2800" b="1" dirty="0" smtClean="0">
                <a:solidFill>
                  <a:schemeClr val="bg1"/>
                </a:solidFill>
                <a:latin typeface="Arial" pitchFamily="34" charset="0"/>
                <a:cs typeface="Arial" pitchFamily="34" charset="0"/>
              </a:rPr>
              <a:t>24%		</a:t>
            </a:r>
            <a:r>
              <a:rPr lang="en-GB" sz="2400" dirty="0" smtClean="0">
                <a:solidFill>
                  <a:schemeClr val="bg1"/>
                </a:solidFill>
                <a:latin typeface="Arial" pitchFamily="34" charset="0"/>
                <a:cs typeface="Arial" pitchFamily="34" charset="0"/>
              </a:rPr>
              <a:t>Teaching Assistants</a:t>
            </a:r>
          </a:p>
          <a:p>
            <a:endParaRPr lang="en-GB" sz="2400" b="1" dirty="0" smtClean="0">
              <a:solidFill>
                <a:schemeClr val="bg1"/>
              </a:solidFill>
              <a:latin typeface="Arial" pitchFamily="34" charset="0"/>
              <a:cs typeface="Arial" pitchFamily="34" charset="0"/>
            </a:endParaRPr>
          </a:p>
          <a:p>
            <a:r>
              <a:rPr lang="en-GB" sz="2800" b="1" dirty="0" smtClean="0">
                <a:solidFill>
                  <a:schemeClr val="bg1"/>
                </a:solidFill>
                <a:latin typeface="Arial" pitchFamily="34" charset="0"/>
                <a:cs typeface="Arial" pitchFamily="34" charset="0"/>
              </a:rPr>
              <a:t>33%		</a:t>
            </a:r>
            <a:r>
              <a:rPr lang="en-GB" sz="2400" dirty="0" smtClean="0">
                <a:solidFill>
                  <a:schemeClr val="bg1"/>
                </a:solidFill>
                <a:latin typeface="Arial" pitchFamily="34" charset="0"/>
                <a:cs typeface="Arial" pitchFamily="34" charset="0"/>
              </a:rPr>
              <a:t>Other (</a:t>
            </a:r>
            <a:r>
              <a:rPr lang="en-GB" sz="2000" dirty="0" smtClean="0">
                <a:solidFill>
                  <a:schemeClr val="bg1"/>
                </a:solidFill>
                <a:latin typeface="Arial" pitchFamily="34" charset="0"/>
                <a:cs typeface="Arial" pitchFamily="34" charset="0"/>
              </a:rPr>
              <a:t>Admin, Auxiliary)</a:t>
            </a:r>
            <a:endParaRPr lang="en-GB" sz="2800" b="1" dirty="0">
              <a:solidFill>
                <a:schemeClr val="bg1"/>
              </a:solidFill>
              <a:latin typeface="Arial" pitchFamily="34" charset="0"/>
              <a:cs typeface="Arial" pitchFamily="34" charset="0"/>
            </a:endParaRPr>
          </a:p>
        </p:txBody>
      </p:sp>
      <p:sp>
        <p:nvSpPr>
          <p:cNvPr id="23" name="TextBox 22"/>
          <p:cNvSpPr txBox="1"/>
          <p:nvPr/>
        </p:nvSpPr>
        <p:spPr>
          <a:xfrm>
            <a:off x="5796136" y="5301208"/>
            <a:ext cx="3096344" cy="276999"/>
          </a:xfrm>
          <a:prstGeom prst="rect">
            <a:avLst/>
          </a:prstGeom>
          <a:noFill/>
        </p:spPr>
        <p:txBody>
          <a:bodyPr wrap="square" rtlCol="0">
            <a:spAutoFit/>
          </a:bodyPr>
          <a:lstStyle/>
          <a:p>
            <a:r>
              <a:rPr lang="en-GB" sz="1200" i="1" dirty="0" smtClean="0">
                <a:solidFill>
                  <a:schemeClr val="bg1"/>
                </a:solidFill>
              </a:rPr>
              <a:t>Source: DfE Schools workforce 2011</a:t>
            </a:r>
            <a:endParaRPr lang="en-GB" sz="1200" i="1" dirty="0">
              <a:solidFill>
                <a:schemeClr val="bg1"/>
              </a:solidFill>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323528" y="1412776"/>
            <a:ext cx="8231066" cy="3960440"/>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179512" y="188640"/>
            <a:ext cx="7262835" cy="1102428"/>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395536" y="260648"/>
            <a:ext cx="7020616" cy="584775"/>
          </a:xfrm>
          <a:prstGeom prst="rect">
            <a:avLst/>
          </a:prstGeom>
          <a:noFill/>
        </p:spPr>
        <p:txBody>
          <a:bodyPr wrap="square" rtlCol="0">
            <a:spAutoFit/>
          </a:bodyPr>
          <a:lstStyle/>
          <a:p>
            <a:r>
              <a:rPr lang="en-GB" sz="3200" dirty="0" smtClean="0">
                <a:solidFill>
                  <a:schemeClr val="bg1"/>
                </a:solidFill>
                <a:latin typeface="Arial" charset="0"/>
              </a:rPr>
              <a:t>Teaching staff - Age</a:t>
            </a: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
        <p:nvSpPr>
          <p:cNvPr id="21" name="TextBox 20"/>
          <p:cNvSpPr txBox="1"/>
          <p:nvPr/>
        </p:nvSpPr>
        <p:spPr>
          <a:xfrm>
            <a:off x="395536" y="1628800"/>
            <a:ext cx="7992888" cy="3108543"/>
          </a:xfrm>
          <a:prstGeom prst="rect">
            <a:avLst/>
          </a:prstGeom>
          <a:noFill/>
        </p:spPr>
        <p:txBody>
          <a:bodyPr wrap="square" rtlCol="0">
            <a:spAutoFit/>
          </a:bodyPr>
          <a:lstStyle/>
          <a:p>
            <a:r>
              <a:rPr lang="en-GB" sz="2400" dirty="0" smtClean="0">
                <a:solidFill>
                  <a:schemeClr val="bg1"/>
                </a:solidFill>
                <a:latin typeface="Arial" pitchFamily="34" charset="0"/>
                <a:cs typeface="Arial" pitchFamily="34" charset="0"/>
              </a:rPr>
              <a:t>More than 21% of teaching staff and over half of all head teachers are aged 50 or above* – </a:t>
            </a:r>
          </a:p>
          <a:p>
            <a:endParaRPr lang="en-GB" sz="24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These individuals will be eligible to access their pension from aged 55 (with Actuarially Reduced Benefits (ARB))</a:t>
            </a:r>
          </a:p>
          <a:p>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ARB’s accounted for 35% of all retirements from the Teachers’ Pension Scheme (2011-2012)**</a:t>
            </a:r>
          </a:p>
          <a:p>
            <a:endParaRPr lang="en-GB" sz="2400" dirty="0">
              <a:solidFill>
                <a:schemeClr val="bg1"/>
              </a:solidFill>
              <a:latin typeface="Arial" pitchFamily="34" charset="0"/>
              <a:cs typeface="Arial" pitchFamily="34" charset="0"/>
            </a:endParaRPr>
          </a:p>
        </p:txBody>
      </p:sp>
      <p:sp>
        <p:nvSpPr>
          <p:cNvPr id="20" name="TextBox 19"/>
          <p:cNvSpPr txBox="1"/>
          <p:nvPr/>
        </p:nvSpPr>
        <p:spPr>
          <a:xfrm>
            <a:off x="3707904" y="4869160"/>
            <a:ext cx="5091478" cy="461665"/>
          </a:xfrm>
          <a:prstGeom prst="rect">
            <a:avLst/>
          </a:prstGeom>
          <a:noFill/>
        </p:spPr>
        <p:txBody>
          <a:bodyPr wrap="square" rtlCol="0">
            <a:spAutoFit/>
          </a:bodyPr>
          <a:lstStyle/>
          <a:p>
            <a:r>
              <a:rPr lang="en-GB" sz="1200" dirty="0" smtClean="0">
                <a:solidFill>
                  <a:schemeClr val="bg1"/>
                </a:solidFill>
                <a:latin typeface="Arial" pitchFamily="34" charset="0"/>
                <a:cs typeface="Arial" pitchFamily="34" charset="0"/>
              </a:rPr>
              <a:t>Source: *DfE School workforce for England , published March 2013</a:t>
            </a:r>
          </a:p>
          <a:p>
            <a:r>
              <a:rPr lang="en-GB" sz="1200" dirty="0" smtClean="0">
                <a:solidFill>
                  <a:schemeClr val="bg1"/>
                </a:solidFill>
                <a:latin typeface="Arial" pitchFamily="34" charset="0"/>
                <a:cs typeface="Arial" pitchFamily="34" charset="0"/>
              </a:rPr>
              <a:t>** Teachers Pensions 2011-2012</a:t>
            </a:r>
            <a:endParaRPr lang="en-GB"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186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5572140"/>
          </a:xfrm>
          <a:prstGeom prst="rect">
            <a:avLst/>
          </a:prstGeom>
          <a:solidFill>
            <a:srgbClr val="333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GB" dirty="0"/>
          </a:p>
        </p:txBody>
      </p:sp>
      <p:sp>
        <p:nvSpPr>
          <p:cNvPr id="18" name="Rectangle 16"/>
          <p:cNvSpPr>
            <a:spLocks noChangeArrowheads="1"/>
          </p:cNvSpPr>
          <p:nvPr/>
        </p:nvSpPr>
        <p:spPr bwMode="auto">
          <a:xfrm>
            <a:off x="571472" y="1643050"/>
            <a:ext cx="7907186" cy="3643338"/>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GB" dirty="0"/>
          </a:p>
        </p:txBody>
      </p:sp>
      <p:sp>
        <p:nvSpPr>
          <p:cNvPr id="8" name="Rectangle 22"/>
          <p:cNvSpPr>
            <a:spLocks noChangeArrowheads="1"/>
          </p:cNvSpPr>
          <p:nvPr/>
        </p:nvSpPr>
        <p:spPr bwMode="auto">
          <a:xfrm>
            <a:off x="0" y="5562600"/>
            <a:ext cx="6705600" cy="1295400"/>
          </a:xfrm>
          <a:prstGeom prst="rect">
            <a:avLst/>
          </a:prstGeom>
          <a:solidFill>
            <a:srgbClr val="EEA879"/>
          </a:solidFill>
          <a:ln>
            <a:noFill/>
          </a:ln>
        </p:spPr>
        <p:txBody>
          <a:bodyPr wrap="none" anchor="ctr"/>
          <a:lstStyle/>
          <a:p>
            <a:pPr eaLnBrk="0" hangingPunct="0"/>
            <a:endParaRPr lang="en-GB" dirty="0">
              <a:solidFill>
                <a:srgbClr val="EEA879"/>
              </a:solidFill>
            </a:endParaRPr>
          </a:p>
        </p:txBody>
      </p:sp>
      <p:grpSp>
        <p:nvGrpSpPr>
          <p:cNvPr id="2" name="Group 11"/>
          <p:cNvGrpSpPr/>
          <p:nvPr/>
        </p:nvGrpSpPr>
        <p:grpSpPr>
          <a:xfrm>
            <a:off x="428596" y="214291"/>
            <a:ext cx="7433405" cy="1071570"/>
            <a:chOff x="380999" y="326309"/>
            <a:chExt cx="7199313" cy="925718"/>
          </a:xfrm>
        </p:grpSpPr>
        <p:sp>
          <p:nvSpPr>
            <p:cNvPr id="13" name="Rectangle 2"/>
            <p:cNvSpPr>
              <a:spLocks noChangeArrowheads="1"/>
            </p:cNvSpPr>
            <p:nvPr/>
          </p:nvSpPr>
          <p:spPr bwMode="auto">
            <a:xfrm>
              <a:off x="380999" y="326309"/>
              <a:ext cx="7199313" cy="817895"/>
            </a:xfrm>
            <a:prstGeom prst="rect">
              <a:avLst/>
            </a:prstGeom>
            <a:solidFill>
              <a:srgbClr val="A87B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Rectangle 13"/>
            <p:cNvSpPr/>
            <p:nvPr/>
          </p:nvSpPr>
          <p:spPr>
            <a:xfrm>
              <a:off x="380999" y="1144204"/>
              <a:ext cx="7199313" cy="107823"/>
            </a:xfrm>
            <a:prstGeom prst="rect">
              <a:avLst/>
            </a:prstGeom>
            <a:solidFill>
              <a:srgbClr val="EEA8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A879"/>
                </a:solidFill>
              </a:endParaRPr>
            </a:p>
          </p:txBody>
        </p:sp>
      </p:grpSp>
      <p:sp>
        <p:nvSpPr>
          <p:cNvPr id="15" name="TextBox 14"/>
          <p:cNvSpPr txBox="1"/>
          <p:nvPr/>
        </p:nvSpPr>
        <p:spPr>
          <a:xfrm>
            <a:off x="502734" y="388042"/>
            <a:ext cx="7020616" cy="584775"/>
          </a:xfrm>
          <a:prstGeom prst="rect">
            <a:avLst/>
          </a:prstGeom>
          <a:noFill/>
        </p:spPr>
        <p:txBody>
          <a:bodyPr wrap="square" rtlCol="0">
            <a:spAutoFit/>
          </a:bodyPr>
          <a:lstStyle/>
          <a:p>
            <a:r>
              <a:rPr lang="en-GB" sz="3200" dirty="0" smtClean="0">
                <a:solidFill>
                  <a:schemeClr val="bg1"/>
                </a:solidFill>
                <a:latin typeface="Arial" charset="0"/>
              </a:rPr>
              <a:t>Length of service</a:t>
            </a:r>
          </a:p>
        </p:txBody>
      </p:sp>
      <p:sp>
        <p:nvSpPr>
          <p:cNvPr id="16" name="Text Box 5"/>
          <p:cNvSpPr txBox="1">
            <a:spLocks noChangeArrowheads="1"/>
          </p:cNvSpPr>
          <p:nvPr/>
        </p:nvSpPr>
        <p:spPr bwMode="auto">
          <a:xfrm>
            <a:off x="642910" y="1785927"/>
            <a:ext cx="7786742" cy="3600986"/>
          </a:xfrm>
          <a:prstGeom prst="rect">
            <a:avLst/>
          </a:prstGeom>
          <a:noFill/>
          <a:ln w="9525">
            <a:noFill/>
            <a:miter lim="800000"/>
            <a:headEnd/>
            <a:tailEnd/>
          </a:ln>
        </p:spPr>
        <p:txBody>
          <a:bodyPr wrap="square">
            <a:spAutoFit/>
          </a:bodyPr>
          <a:lstStyle>
            <a:lvl1pPr eaLnBrk="0" hangingPunct="0">
              <a:defRPr sz="2400">
                <a:solidFill>
                  <a:schemeClr val="tx1"/>
                </a:solidFill>
                <a:latin typeface="Times New Roman" charset="0"/>
                <a:ea typeface="ＭＳ Ｐゴシック" charset="0"/>
              </a:defRPr>
            </a:lvl1pPr>
            <a:lvl2pPr marL="552450" indent="-952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1950" indent="-361950" eaLnBrk="1" hangingPunct="1">
              <a:spcBef>
                <a:spcPct val="50000"/>
              </a:spcBef>
            </a:pPr>
            <a:r>
              <a:rPr lang="en-GB" b="1" dirty="0" smtClean="0">
                <a:solidFill>
                  <a:schemeClr val="bg1"/>
                </a:solidFill>
                <a:latin typeface="Arial" charset="0"/>
              </a:rPr>
              <a:t>A key contributor to pension income will be length of service:</a:t>
            </a:r>
          </a:p>
          <a:p>
            <a:pPr marL="361950" indent="-361950" eaLnBrk="1" hangingPunct="1">
              <a:spcBef>
                <a:spcPct val="50000"/>
              </a:spcBef>
            </a:pPr>
            <a:endParaRPr lang="en-GB" b="1" dirty="0" smtClean="0">
              <a:solidFill>
                <a:schemeClr val="bg1"/>
              </a:solidFill>
              <a:latin typeface="Arial" charset="0"/>
            </a:endParaRPr>
          </a:p>
          <a:p>
            <a:pPr eaLnBrk="1" hangingPunct="1">
              <a:spcBef>
                <a:spcPct val="50000"/>
              </a:spcBef>
            </a:pPr>
            <a:r>
              <a:rPr lang="en-GB" dirty="0" smtClean="0">
                <a:solidFill>
                  <a:schemeClr val="bg1"/>
                </a:solidFill>
                <a:latin typeface="Arial" charset="0"/>
              </a:rPr>
              <a:t>A TPS member retiring this year with 30 years’ service + average salary of £35K </a:t>
            </a:r>
          </a:p>
          <a:p>
            <a:pPr marL="361950" indent="-361950" eaLnBrk="1" hangingPunct="1">
              <a:spcBef>
                <a:spcPct val="50000"/>
              </a:spcBef>
            </a:pPr>
            <a:r>
              <a:rPr lang="en-GB" dirty="0" smtClean="0">
                <a:solidFill>
                  <a:schemeClr val="bg1"/>
                </a:solidFill>
                <a:latin typeface="Arial" charset="0"/>
              </a:rPr>
              <a:t>Pension = £13,125 (taxable) + Tax Free Lump Sum </a:t>
            </a:r>
          </a:p>
          <a:p>
            <a:pPr marL="361950" indent="-361950" eaLnBrk="1" hangingPunct="1">
              <a:spcBef>
                <a:spcPct val="50000"/>
              </a:spcBef>
            </a:pPr>
            <a:endParaRPr lang="en-GB" sz="3200" dirty="0">
              <a:solidFill>
                <a:schemeClr val="bg1"/>
              </a:solidFill>
              <a:latin typeface="Arial" charset="0"/>
            </a:endParaRPr>
          </a:p>
        </p:txBody>
      </p:sp>
      <p:sp>
        <p:nvSpPr>
          <p:cNvPr id="17" name="Text Box 24"/>
          <p:cNvSpPr txBox="1">
            <a:spLocks noChangeArrowheads="1"/>
          </p:cNvSpPr>
          <p:nvPr/>
        </p:nvSpPr>
        <p:spPr bwMode="auto">
          <a:xfrm>
            <a:off x="388938" y="6019800"/>
            <a:ext cx="4707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spc="10" dirty="0" smtClean="0">
                <a:solidFill>
                  <a:srgbClr val="333F7F"/>
                </a:solidFill>
              </a:rPr>
              <a:t>Teachers’ Financial Planning Workshop</a:t>
            </a:r>
            <a:endParaRPr lang="en-US" sz="2000" spc="10" dirty="0">
              <a:solidFill>
                <a:srgbClr val="333F7F"/>
              </a:solidFill>
            </a:endParaRPr>
          </a:p>
        </p:txBody>
      </p:sp>
      <p:sp>
        <p:nvSpPr>
          <p:cNvPr id="19" name="Rectangle 22"/>
          <p:cNvSpPr>
            <a:spLocks noChangeArrowheads="1"/>
          </p:cNvSpPr>
          <p:nvPr/>
        </p:nvSpPr>
        <p:spPr bwMode="auto">
          <a:xfrm>
            <a:off x="0" y="5643578"/>
            <a:ext cx="6705600" cy="1214422"/>
          </a:xfrm>
          <a:prstGeom prst="rect">
            <a:avLst/>
          </a:prstGeom>
          <a:solidFill>
            <a:srgbClr val="EEA879"/>
          </a:solidFill>
          <a:ln>
            <a:noFill/>
          </a:ln>
        </p:spPr>
        <p:txBody>
          <a:bodyPr wrap="none" anchor="ctr"/>
          <a:lstStyle/>
          <a:p>
            <a:pPr eaLnBrk="0" hangingPunct="0"/>
            <a:endParaRPr lang="en-GB">
              <a:solidFill>
                <a:srgbClr val="EEA879"/>
              </a:solidFill>
            </a:endParaRPr>
          </a:p>
        </p:txBody>
      </p:sp>
      <p:pic>
        <p:nvPicPr>
          <p:cNvPr id="1027" name="Picture 3" descr="Wesleyan Logo"/>
          <p:cNvPicPr>
            <a:picLocks noChangeAspect="1" noChangeArrowheads="1"/>
          </p:cNvPicPr>
          <p:nvPr/>
        </p:nvPicPr>
        <p:blipFill>
          <a:blip r:embed="rId3" cstate="print"/>
          <a:srcRect/>
          <a:stretch>
            <a:fillRect/>
          </a:stretch>
        </p:blipFill>
        <p:spPr bwMode="auto">
          <a:xfrm>
            <a:off x="7358082" y="5929330"/>
            <a:ext cx="1143000" cy="590550"/>
          </a:xfrm>
          <a:prstGeom prst="rect">
            <a:avLst/>
          </a:prstGeom>
          <a:noFill/>
          <a:ln w="9525">
            <a:noFill/>
            <a:miter lim="800000"/>
            <a:headEnd/>
            <a:tailEnd/>
          </a:ln>
        </p:spPr>
      </p:pic>
    </p:spTree>
    <p:extLst>
      <p:ext uri="{BB962C8B-B14F-4D97-AF65-F5344CB8AC3E}">
        <p14:creationId xmlns:p14="http://schemas.microsoft.com/office/powerpoint/2010/main" val="4018676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TotalTime>
  <Words>1693</Words>
  <Application>Microsoft Office PowerPoint</Application>
  <PresentationFormat>On-screen Show (4:3)</PresentationFormat>
  <Paragraphs>282</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Wesleyan Assurance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isaac</dc:creator>
  <cp:lastModifiedBy>Administrator</cp:lastModifiedBy>
  <cp:revision>251</cp:revision>
  <dcterms:created xsi:type="dcterms:W3CDTF">2011-07-28T13:12:29Z</dcterms:created>
  <dcterms:modified xsi:type="dcterms:W3CDTF">2013-06-27T09:11:11Z</dcterms:modified>
</cp:coreProperties>
</file>