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9" r:id="rId2"/>
    <p:sldId id="317" r:id="rId3"/>
    <p:sldId id="315" r:id="rId4"/>
    <p:sldId id="263" r:id="rId5"/>
    <p:sldId id="288" r:id="rId6"/>
    <p:sldId id="310" r:id="rId7"/>
    <p:sldId id="318" r:id="rId8"/>
    <p:sldId id="313" r:id="rId9"/>
    <p:sldId id="308" r:id="rId10"/>
    <p:sldId id="309" r:id="rId11"/>
    <p:sldId id="311" r:id="rId12"/>
    <p:sldId id="319" r:id="rId13"/>
    <p:sldId id="320" r:id="rId14"/>
    <p:sldId id="314" r:id="rId15"/>
    <p:sldId id="312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82" autoAdjust="0"/>
  </p:normalViewPr>
  <p:slideViewPr>
    <p:cSldViewPr>
      <p:cViewPr varScale="1">
        <p:scale>
          <a:sx n="97" d="100"/>
          <a:sy n="97" d="100"/>
        </p:scale>
        <p:origin x="-20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17F44-2509-48E3-880A-59DE3993F5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7E55621-6ADE-489E-8A64-A9EFB622AF18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1. </a:t>
          </a:r>
          <a:r>
            <a:rPr lang="en-GB" sz="1600" b="1" u="sng" dirty="0" smtClean="0">
              <a:solidFill>
                <a:schemeClr val="tx1"/>
              </a:solidFill>
            </a:rPr>
            <a:t>Stop.</a:t>
          </a:r>
          <a:r>
            <a:rPr lang="en-GB" sz="1600" dirty="0" smtClean="0">
              <a:solidFill>
                <a:schemeClr val="tx1"/>
              </a:solidFill>
            </a:rPr>
            <a:t> This involves having the </a:t>
          </a:r>
          <a:r>
            <a:rPr lang="en-GB" sz="1600" b="1" dirty="0" smtClean="0">
              <a:solidFill>
                <a:schemeClr val="tx1"/>
              </a:solidFill>
            </a:rPr>
            <a:t>self-control and discipline to pause </a:t>
          </a:r>
          <a:r>
            <a:rPr lang="en-GB" sz="1600" dirty="0" smtClean="0">
              <a:solidFill>
                <a:schemeClr val="tx1"/>
              </a:solidFill>
            </a:rPr>
            <a:t>to assess the situations we find ourselves in. It marks a shift from </a:t>
          </a:r>
          <a:r>
            <a:rPr lang="en-GB" sz="1600" b="1" dirty="0" smtClean="0">
              <a:solidFill>
                <a:schemeClr val="tx1"/>
              </a:solidFill>
            </a:rPr>
            <a:t>being carried along by emotions</a:t>
          </a:r>
          <a:r>
            <a:rPr lang="en-GB" sz="1600" dirty="0" smtClean="0">
              <a:solidFill>
                <a:schemeClr val="tx1"/>
              </a:solidFill>
            </a:rPr>
            <a:t> and situations to making deliberate choices.</a:t>
          </a:r>
          <a:endParaRPr lang="en-GB" sz="1600" dirty="0">
            <a:solidFill>
              <a:schemeClr val="tx1"/>
            </a:solidFill>
          </a:endParaRPr>
        </a:p>
      </dgm:t>
    </dgm:pt>
    <dgm:pt modelId="{0A28912A-7CAB-4543-BEB4-6E0D39CA46C7}" type="parTrans" cxnId="{3FF844C8-D489-4C9C-A79E-D1A40406ECB7}">
      <dgm:prSet/>
      <dgm:spPr/>
      <dgm:t>
        <a:bodyPr/>
        <a:lstStyle/>
        <a:p>
          <a:endParaRPr lang="en-GB"/>
        </a:p>
      </dgm:t>
    </dgm:pt>
    <dgm:pt modelId="{901B4709-BAA5-4140-8AA5-FCA8E650FC65}" type="sibTrans" cxnId="{3FF844C8-D489-4C9C-A79E-D1A40406ECB7}">
      <dgm:prSet/>
      <dgm:spPr/>
      <dgm:t>
        <a:bodyPr/>
        <a:lstStyle/>
        <a:p>
          <a:endParaRPr lang="en-GB"/>
        </a:p>
      </dgm:t>
    </dgm:pt>
    <dgm:pt modelId="{AD2E7DE5-17EF-4794-94F4-03DEEB94E883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2. </a:t>
          </a:r>
          <a:r>
            <a:rPr lang="en-GB" sz="1600" b="1" u="sng" dirty="0" smtClean="0">
              <a:solidFill>
                <a:schemeClr val="tx1"/>
              </a:solidFill>
            </a:rPr>
            <a:t>Notice.</a:t>
          </a:r>
          <a:r>
            <a:rPr lang="en-GB" sz="1600" dirty="0" smtClean="0">
              <a:solidFill>
                <a:schemeClr val="tx1"/>
              </a:solidFill>
            </a:rPr>
            <a:t> This involves being </a:t>
          </a:r>
          <a:r>
            <a:rPr lang="en-GB" sz="1600" b="1" dirty="0" smtClean="0">
              <a:solidFill>
                <a:schemeClr val="tx1"/>
              </a:solidFill>
            </a:rPr>
            <a:t>aware of the events </a:t>
          </a:r>
          <a:r>
            <a:rPr lang="en-GB" sz="1600" dirty="0" smtClean="0">
              <a:solidFill>
                <a:schemeClr val="tx1"/>
              </a:solidFill>
            </a:rPr>
            <a:t>that take place both in the world around us and also in our own interior landscapes. It demands that we always strive to </a:t>
          </a:r>
          <a:r>
            <a:rPr lang="en-GB" sz="1600" b="1" dirty="0" smtClean="0">
              <a:solidFill>
                <a:schemeClr val="tx1"/>
              </a:solidFill>
            </a:rPr>
            <a:t>gather as much information </a:t>
          </a:r>
          <a:r>
            <a:rPr lang="en-GB" sz="1600" dirty="0" smtClean="0">
              <a:solidFill>
                <a:schemeClr val="tx1"/>
              </a:solidFill>
            </a:rPr>
            <a:t>as possible to help us to decide well.</a:t>
          </a:r>
          <a:endParaRPr lang="en-GB" sz="1600" dirty="0">
            <a:solidFill>
              <a:schemeClr val="tx1"/>
            </a:solidFill>
          </a:endParaRPr>
        </a:p>
      </dgm:t>
    </dgm:pt>
    <dgm:pt modelId="{D31BF343-186A-4441-8537-E9CF418A6066}" type="parTrans" cxnId="{1F07379E-3571-4BE4-A30C-44E6C587E59E}">
      <dgm:prSet/>
      <dgm:spPr/>
      <dgm:t>
        <a:bodyPr/>
        <a:lstStyle/>
        <a:p>
          <a:endParaRPr lang="en-GB"/>
        </a:p>
      </dgm:t>
    </dgm:pt>
    <dgm:pt modelId="{88940116-E656-4ED6-8A7B-33081DC914C8}" type="sibTrans" cxnId="{1F07379E-3571-4BE4-A30C-44E6C587E59E}">
      <dgm:prSet/>
      <dgm:spPr/>
      <dgm:t>
        <a:bodyPr/>
        <a:lstStyle/>
        <a:p>
          <a:endParaRPr lang="en-GB"/>
        </a:p>
      </dgm:t>
    </dgm:pt>
    <dgm:pt modelId="{C6A05C17-661A-4366-9D36-985F47671EF6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3. </a:t>
          </a:r>
          <a:r>
            <a:rPr lang="en-GB" sz="1600" b="1" u="sng" dirty="0" smtClean="0">
              <a:solidFill>
                <a:schemeClr val="tx1"/>
              </a:solidFill>
            </a:rPr>
            <a:t>Look.</a:t>
          </a:r>
          <a:r>
            <a:rPr lang="en-GB" sz="1600" dirty="0" smtClean="0">
              <a:solidFill>
                <a:schemeClr val="tx1"/>
              </a:solidFill>
            </a:rPr>
            <a:t> This involves </a:t>
          </a:r>
          <a:r>
            <a:rPr lang="en-GB" sz="1600" b="1" dirty="0" smtClean="0">
              <a:solidFill>
                <a:schemeClr val="tx1"/>
              </a:solidFill>
            </a:rPr>
            <a:t>paying attention to our own emotions and the emotions of ot</a:t>
          </a:r>
          <a:r>
            <a:rPr lang="en-GB" sz="1600" dirty="0" smtClean="0">
              <a:solidFill>
                <a:schemeClr val="tx1"/>
              </a:solidFill>
            </a:rPr>
            <a:t>hers. Our emotions provide us with information about what we perceive in situations and also, what others perceive.</a:t>
          </a:r>
          <a:endParaRPr lang="en-GB" sz="1600" dirty="0">
            <a:solidFill>
              <a:schemeClr val="tx1"/>
            </a:solidFill>
          </a:endParaRPr>
        </a:p>
      </dgm:t>
    </dgm:pt>
    <dgm:pt modelId="{1B816FB7-CB34-4C97-8684-7DA9BC9BC199}" type="parTrans" cxnId="{78A49F52-92F6-43BB-8921-6AC2973CD7D4}">
      <dgm:prSet/>
      <dgm:spPr/>
      <dgm:t>
        <a:bodyPr/>
        <a:lstStyle/>
        <a:p>
          <a:endParaRPr lang="en-GB"/>
        </a:p>
      </dgm:t>
    </dgm:pt>
    <dgm:pt modelId="{45B045F3-0C81-4640-9F29-4E0FAB3BAA9C}" type="sibTrans" cxnId="{78A49F52-92F6-43BB-8921-6AC2973CD7D4}">
      <dgm:prSet/>
      <dgm:spPr/>
      <dgm:t>
        <a:bodyPr/>
        <a:lstStyle/>
        <a:p>
          <a:endParaRPr lang="en-GB"/>
        </a:p>
      </dgm:t>
    </dgm:pt>
    <dgm:pt modelId="{A5581076-4EB3-45EF-A4D3-9F4306EDBCCA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4. </a:t>
          </a:r>
          <a:r>
            <a:rPr lang="en-GB" sz="1600" b="1" u="sng" dirty="0" smtClean="0">
              <a:solidFill>
                <a:schemeClr val="tx1"/>
              </a:solidFill>
            </a:rPr>
            <a:t>Listen.</a:t>
          </a:r>
          <a:r>
            <a:rPr lang="en-GB" sz="1600" dirty="0" smtClean="0">
              <a:solidFill>
                <a:schemeClr val="tx1"/>
              </a:solidFill>
            </a:rPr>
            <a:t> This </a:t>
          </a:r>
          <a:r>
            <a:rPr lang="en-GB" sz="1600" b="1" dirty="0" smtClean="0">
              <a:solidFill>
                <a:schemeClr val="tx1"/>
              </a:solidFill>
            </a:rPr>
            <a:t>involves examining our motivations for acting</a:t>
          </a:r>
          <a:r>
            <a:rPr lang="en-GB" sz="1600" dirty="0" smtClean="0">
              <a:solidFill>
                <a:schemeClr val="tx1"/>
              </a:solidFill>
            </a:rPr>
            <a:t>, the reasons why we are doing what we are doing and the reasons that other people give for their actions. It involves </a:t>
          </a:r>
          <a:r>
            <a:rPr lang="en-GB" sz="1600" b="1" dirty="0" smtClean="0">
              <a:solidFill>
                <a:schemeClr val="tx1"/>
              </a:solidFill>
            </a:rPr>
            <a:t>being critical and adjusting our motivations and feelings </a:t>
          </a:r>
          <a:r>
            <a:rPr lang="en-GB" sz="1600" dirty="0" smtClean="0">
              <a:solidFill>
                <a:schemeClr val="tx1"/>
              </a:solidFill>
            </a:rPr>
            <a:t>so that we might do what is good.</a:t>
          </a:r>
          <a:endParaRPr lang="en-GB" sz="1600" dirty="0">
            <a:solidFill>
              <a:schemeClr val="tx1"/>
            </a:solidFill>
          </a:endParaRPr>
        </a:p>
      </dgm:t>
    </dgm:pt>
    <dgm:pt modelId="{F17A4A8E-E7DB-4671-9211-CC8426257417}" type="parTrans" cxnId="{AA064FBB-BB75-4BA7-AB1D-B59EEC5F893E}">
      <dgm:prSet/>
      <dgm:spPr/>
      <dgm:t>
        <a:bodyPr/>
        <a:lstStyle/>
        <a:p>
          <a:endParaRPr lang="en-GB"/>
        </a:p>
      </dgm:t>
    </dgm:pt>
    <dgm:pt modelId="{2FA188B9-432A-48EE-B60A-FF15A93DA275}" type="sibTrans" cxnId="{AA064FBB-BB75-4BA7-AB1D-B59EEC5F893E}">
      <dgm:prSet/>
      <dgm:spPr/>
      <dgm:t>
        <a:bodyPr/>
        <a:lstStyle/>
        <a:p>
          <a:endParaRPr lang="en-GB"/>
        </a:p>
      </dgm:t>
    </dgm:pt>
    <dgm:pt modelId="{650D271D-1662-4B98-A602-F085A26E76B4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</a:rPr>
            <a:t>5. </a:t>
          </a:r>
          <a:r>
            <a:rPr lang="en-GB" sz="1600" b="1" u="sng" dirty="0" smtClean="0">
              <a:solidFill>
                <a:schemeClr val="tx1"/>
              </a:solidFill>
            </a:rPr>
            <a:t>Caterpillar.</a:t>
          </a:r>
          <a:r>
            <a:rPr lang="en-GB" sz="1600" dirty="0" smtClean="0">
              <a:solidFill>
                <a:schemeClr val="tx1"/>
              </a:solidFill>
            </a:rPr>
            <a:t> In </a:t>
          </a:r>
          <a:r>
            <a:rPr lang="en-GB" sz="1600" i="1" dirty="0" smtClean="0">
              <a:solidFill>
                <a:schemeClr val="tx1"/>
              </a:solidFill>
            </a:rPr>
            <a:t>The Very Hungry Caterpillar</a:t>
          </a:r>
          <a:r>
            <a:rPr lang="en-GB" sz="1600" i="0" dirty="0" smtClean="0">
              <a:solidFill>
                <a:schemeClr val="tx1"/>
              </a:solidFill>
            </a:rPr>
            <a:t>, the colours of the foods eaten by the caterpillar appear on its wings as a butterfly. In a similar way, </a:t>
          </a:r>
          <a:r>
            <a:rPr lang="en-GB" sz="1600" b="1" i="0" dirty="0" smtClean="0">
              <a:solidFill>
                <a:schemeClr val="tx1"/>
              </a:solidFill>
            </a:rPr>
            <a:t>our thoughts, speech and actions become our habits and form our character</a:t>
          </a:r>
          <a:r>
            <a:rPr lang="en-GB" sz="1600" i="0" dirty="0" smtClean="0">
              <a:solidFill>
                <a:schemeClr val="tx1"/>
              </a:solidFill>
            </a:rPr>
            <a:t>. This part of the process requires the learner to think about the person they are becoming and how their thoughts, speech and actions contribute to that.</a:t>
          </a:r>
          <a:endParaRPr lang="en-GB" sz="1600" dirty="0">
            <a:solidFill>
              <a:schemeClr val="tx1"/>
            </a:solidFill>
          </a:endParaRPr>
        </a:p>
      </dgm:t>
    </dgm:pt>
    <dgm:pt modelId="{8C18ECD4-FD48-40CF-BEDA-4AE1A44D66B4}" type="parTrans" cxnId="{18F1D7D6-A869-4F90-853E-2A050333A919}">
      <dgm:prSet/>
      <dgm:spPr/>
      <dgm:t>
        <a:bodyPr/>
        <a:lstStyle/>
        <a:p>
          <a:endParaRPr lang="en-GB"/>
        </a:p>
      </dgm:t>
    </dgm:pt>
    <dgm:pt modelId="{855FFDEF-EEDF-41B7-BC63-41C6B17F5E6C}" type="sibTrans" cxnId="{18F1D7D6-A869-4F90-853E-2A050333A919}">
      <dgm:prSet/>
      <dgm:spPr/>
      <dgm:t>
        <a:bodyPr/>
        <a:lstStyle/>
        <a:p>
          <a:endParaRPr lang="en-GB"/>
        </a:p>
      </dgm:t>
    </dgm:pt>
    <dgm:pt modelId="{69B8E7F2-B59D-44B3-BE1B-22968673A6A4}" type="pres">
      <dgm:prSet presAssocID="{CF117F44-2509-48E3-880A-59DE3993F5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0FF01C-796D-4EB7-9EE0-CE06784ACAA4}" type="pres">
      <dgm:prSet presAssocID="{17E55621-6ADE-489E-8A64-A9EFB622AF1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E5C95F-9770-47FA-951F-4DAA77881D79}" type="pres">
      <dgm:prSet presAssocID="{901B4709-BAA5-4140-8AA5-FCA8E650FC65}" presName="spacer" presStyleCnt="0"/>
      <dgm:spPr/>
    </dgm:pt>
    <dgm:pt modelId="{669E40E2-33D6-4291-BE1B-3EA525EF397B}" type="pres">
      <dgm:prSet presAssocID="{AD2E7DE5-17EF-4794-94F4-03DEEB94E88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EDE815-0A62-4A2E-9C48-81B32D1F1DDE}" type="pres">
      <dgm:prSet presAssocID="{88940116-E656-4ED6-8A7B-33081DC914C8}" presName="spacer" presStyleCnt="0"/>
      <dgm:spPr/>
    </dgm:pt>
    <dgm:pt modelId="{57BA6763-633C-47FA-8FE4-3F54A95B8015}" type="pres">
      <dgm:prSet presAssocID="{C6A05C17-661A-4366-9D36-985F47671EF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569FAD-249B-4415-B22C-B8837C77E867}" type="pres">
      <dgm:prSet presAssocID="{45B045F3-0C81-4640-9F29-4E0FAB3BAA9C}" presName="spacer" presStyleCnt="0"/>
      <dgm:spPr/>
    </dgm:pt>
    <dgm:pt modelId="{82FB728D-E193-45E6-9028-F3702263EB2B}" type="pres">
      <dgm:prSet presAssocID="{A5581076-4EB3-45EF-A4D3-9F4306EDBCC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5408B3-3EAD-4534-92F9-4CDA09904776}" type="pres">
      <dgm:prSet presAssocID="{2FA188B9-432A-48EE-B60A-FF15A93DA275}" presName="spacer" presStyleCnt="0"/>
      <dgm:spPr/>
    </dgm:pt>
    <dgm:pt modelId="{BFA4448B-A987-4CCA-9BAC-4D87B8973625}" type="pres">
      <dgm:prSet presAssocID="{650D271D-1662-4B98-A602-F085A26E76B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07379E-3571-4BE4-A30C-44E6C587E59E}" srcId="{CF117F44-2509-48E3-880A-59DE3993F58D}" destId="{AD2E7DE5-17EF-4794-94F4-03DEEB94E883}" srcOrd="1" destOrd="0" parTransId="{D31BF343-186A-4441-8537-E9CF418A6066}" sibTransId="{88940116-E656-4ED6-8A7B-33081DC914C8}"/>
    <dgm:cxn modelId="{99C5B168-32CB-2246-A4C8-6B32E83D7ECD}" type="presOf" srcId="{AD2E7DE5-17EF-4794-94F4-03DEEB94E883}" destId="{669E40E2-33D6-4291-BE1B-3EA525EF397B}" srcOrd="0" destOrd="0" presId="urn:microsoft.com/office/officeart/2005/8/layout/vList2"/>
    <dgm:cxn modelId="{54AD5958-65F6-FC40-B6F4-FDD3504EF5E2}" type="presOf" srcId="{17E55621-6ADE-489E-8A64-A9EFB622AF18}" destId="{D20FF01C-796D-4EB7-9EE0-CE06784ACAA4}" srcOrd="0" destOrd="0" presId="urn:microsoft.com/office/officeart/2005/8/layout/vList2"/>
    <dgm:cxn modelId="{0878CF3A-1FF5-1B4D-80D1-31394654A4CF}" type="presOf" srcId="{C6A05C17-661A-4366-9D36-985F47671EF6}" destId="{57BA6763-633C-47FA-8FE4-3F54A95B8015}" srcOrd="0" destOrd="0" presId="urn:microsoft.com/office/officeart/2005/8/layout/vList2"/>
    <dgm:cxn modelId="{78A49F52-92F6-43BB-8921-6AC2973CD7D4}" srcId="{CF117F44-2509-48E3-880A-59DE3993F58D}" destId="{C6A05C17-661A-4366-9D36-985F47671EF6}" srcOrd="2" destOrd="0" parTransId="{1B816FB7-CB34-4C97-8684-7DA9BC9BC199}" sibTransId="{45B045F3-0C81-4640-9F29-4E0FAB3BAA9C}"/>
    <dgm:cxn modelId="{135C4577-85E9-FF40-8B52-5E5B64BB2F7B}" type="presOf" srcId="{CF117F44-2509-48E3-880A-59DE3993F58D}" destId="{69B8E7F2-B59D-44B3-BE1B-22968673A6A4}" srcOrd="0" destOrd="0" presId="urn:microsoft.com/office/officeart/2005/8/layout/vList2"/>
    <dgm:cxn modelId="{AA064FBB-BB75-4BA7-AB1D-B59EEC5F893E}" srcId="{CF117F44-2509-48E3-880A-59DE3993F58D}" destId="{A5581076-4EB3-45EF-A4D3-9F4306EDBCCA}" srcOrd="3" destOrd="0" parTransId="{F17A4A8E-E7DB-4671-9211-CC8426257417}" sibTransId="{2FA188B9-432A-48EE-B60A-FF15A93DA275}"/>
    <dgm:cxn modelId="{94ABAEBA-957F-4A46-8F6E-AC5334C6C105}" type="presOf" srcId="{650D271D-1662-4B98-A602-F085A26E76B4}" destId="{BFA4448B-A987-4CCA-9BAC-4D87B8973625}" srcOrd="0" destOrd="0" presId="urn:microsoft.com/office/officeart/2005/8/layout/vList2"/>
    <dgm:cxn modelId="{68536DBC-EE1F-644E-A684-CD5757FCD160}" type="presOf" srcId="{A5581076-4EB3-45EF-A4D3-9F4306EDBCCA}" destId="{82FB728D-E193-45E6-9028-F3702263EB2B}" srcOrd="0" destOrd="0" presId="urn:microsoft.com/office/officeart/2005/8/layout/vList2"/>
    <dgm:cxn modelId="{3FF844C8-D489-4C9C-A79E-D1A40406ECB7}" srcId="{CF117F44-2509-48E3-880A-59DE3993F58D}" destId="{17E55621-6ADE-489E-8A64-A9EFB622AF18}" srcOrd="0" destOrd="0" parTransId="{0A28912A-7CAB-4543-BEB4-6E0D39CA46C7}" sibTransId="{901B4709-BAA5-4140-8AA5-FCA8E650FC65}"/>
    <dgm:cxn modelId="{18F1D7D6-A869-4F90-853E-2A050333A919}" srcId="{CF117F44-2509-48E3-880A-59DE3993F58D}" destId="{650D271D-1662-4B98-A602-F085A26E76B4}" srcOrd="4" destOrd="0" parTransId="{8C18ECD4-FD48-40CF-BEDA-4AE1A44D66B4}" sibTransId="{855FFDEF-EEDF-41B7-BC63-41C6B17F5E6C}"/>
    <dgm:cxn modelId="{C772375C-DF1D-0B4B-B44E-D9E65FA7B712}" type="presParOf" srcId="{69B8E7F2-B59D-44B3-BE1B-22968673A6A4}" destId="{D20FF01C-796D-4EB7-9EE0-CE06784ACAA4}" srcOrd="0" destOrd="0" presId="urn:microsoft.com/office/officeart/2005/8/layout/vList2"/>
    <dgm:cxn modelId="{D5FBFB64-6AD8-0446-ADD4-A06E887FBE6E}" type="presParOf" srcId="{69B8E7F2-B59D-44B3-BE1B-22968673A6A4}" destId="{BCE5C95F-9770-47FA-951F-4DAA77881D79}" srcOrd="1" destOrd="0" presId="urn:microsoft.com/office/officeart/2005/8/layout/vList2"/>
    <dgm:cxn modelId="{3EAFD99F-68A5-DE41-8454-376E0B7AD4B0}" type="presParOf" srcId="{69B8E7F2-B59D-44B3-BE1B-22968673A6A4}" destId="{669E40E2-33D6-4291-BE1B-3EA525EF397B}" srcOrd="2" destOrd="0" presId="urn:microsoft.com/office/officeart/2005/8/layout/vList2"/>
    <dgm:cxn modelId="{A7008F3C-6836-A14E-94BC-D2AECA71D3C0}" type="presParOf" srcId="{69B8E7F2-B59D-44B3-BE1B-22968673A6A4}" destId="{11EDE815-0A62-4A2E-9C48-81B32D1F1DDE}" srcOrd="3" destOrd="0" presId="urn:microsoft.com/office/officeart/2005/8/layout/vList2"/>
    <dgm:cxn modelId="{77919F1B-6BAC-6448-8284-4103FAB6D8E1}" type="presParOf" srcId="{69B8E7F2-B59D-44B3-BE1B-22968673A6A4}" destId="{57BA6763-633C-47FA-8FE4-3F54A95B8015}" srcOrd="4" destOrd="0" presId="urn:microsoft.com/office/officeart/2005/8/layout/vList2"/>
    <dgm:cxn modelId="{A3380C83-95CF-424C-93B5-C579B67427A9}" type="presParOf" srcId="{69B8E7F2-B59D-44B3-BE1B-22968673A6A4}" destId="{C5569FAD-249B-4415-B22C-B8837C77E867}" srcOrd="5" destOrd="0" presId="urn:microsoft.com/office/officeart/2005/8/layout/vList2"/>
    <dgm:cxn modelId="{7097D6E7-4F21-474C-8B01-CB74F3457FC5}" type="presParOf" srcId="{69B8E7F2-B59D-44B3-BE1B-22968673A6A4}" destId="{82FB728D-E193-45E6-9028-F3702263EB2B}" srcOrd="6" destOrd="0" presId="urn:microsoft.com/office/officeart/2005/8/layout/vList2"/>
    <dgm:cxn modelId="{B6736A92-74B6-5C4D-9687-D0C8AAEE061C}" type="presParOf" srcId="{69B8E7F2-B59D-44B3-BE1B-22968673A6A4}" destId="{9B5408B3-3EAD-4534-92F9-4CDA09904776}" srcOrd="7" destOrd="0" presId="urn:microsoft.com/office/officeart/2005/8/layout/vList2"/>
    <dgm:cxn modelId="{E7BD1AC0-6FE1-594D-94F1-DBE575F67D5E}" type="presParOf" srcId="{69B8E7F2-B59D-44B3-BE1B-22968673A6A4}" destId="{BFA4448B-A987-4CCA-9BAC-4D87B89736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FF01C-796D-4EB7-9EE0-CE06784ACAA4}">
      <dsp:nvSpPr>
        <dsp:cNvPr id="0" name=""/>
        <dsp:cNvSpPr/>
      </dsp:nvSpPr>
      <dsp:spPr>
        <a:xfrm>
          <a:off x="0" y="599"/>
          <a:ext cx="8928992" cy="9835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1. </a:t>
          </a:r>
          <a:r>
            <a:rPr lang="en-GB" sz="1600" b="1" u="sng" kern="1200" dirty="0" smtClean="0">
              <a:solidFill>
                <a:schemeClr val="tx1"/>
              </a:solidFill>
            </a:rPr>
            <a:t>Stop.</a:t>
          </a:r>
          <a:r>
            <a:rPr lang="en-GB" sz="1600" kern="1200" dirty="0" smtClean="0">
              <a:solidFill>
                <a:schemeClr val="tx1"/>
              </a:solidFill>
            </a:rPr>
            <a:t> This involves having the </a:t>
          </a:r>
          <a:r>
            <a:rPr lang="en-GB" sz="1600" b="1" kern="1200" dirty="0" smtClean="0">
              <a:solidFill>
                <a:schemeClr val="tx1"/>
              </a:solidFill>
            </a:rPr>
            <a:t>self-control and discipline to pause </a:t>
          </a:r>
          <a:r>
            <a:rPr lang="en-GB" sz="1600" kern="1200" dirty="0" smtClean="0">
              <a:solidFill>
                <a:schemeClr val="tx1"/>
              </a:solidFill>
            </a:rPr>
            <a:t>to assess the situations we find ourselves in. It marks a shift from </a:t>
          </a:r>
          <a:r>
            <a:rPr lang="en-GB" sz="1600" b="1" kern="1200" dirty="0" smtClean="0">
              <a:solidFill>
                <a:schemeClr val="tx1"/>
              </a:solidFill>
            </a:rPr>
            <a:t>being carried along by emotions</a:t>
          </a:r>
          <a:r>
            <a:rPr lang="en-GB" sz="1600" kern="1200" dirty="0" smtClean="0">
              <a:solidFill>
                <a:schemeClr val="tx1"/>
              </a:solidFill>
            </a:rPr>
            <a:t> and situations to making deliberate choices.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8012" y="48611"/>
        <a:ext cx="8832968" cy="887501"/>
      </dsp:txXfrm>
    </dsp:sp>
    <dsp:sp modelId="{669E40E2-33D6-4291-BE1B-3EA525EF397B}">
      <dsp:nvSpPr>
        <dsp:cNvPr id="0" name=""/>
        <dsp:cNvSpPr/>
      </dsp:nvSpPr>
      <dsp:spPr>
        <a:xfrm>
          <a:off x="0" y="996556"/>
          <a:ext cx="8928992" cy="983525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2. </a:t>
          </a:r>
          <a:r>
            <a:rPr lang="en-GB" sz="1600" b="1" u="sng" kern="1200" dirty="0" smtClean="0">
              <a:solidFill>
                <a:schemeClr val="tx1"/>
              </a:solidFill>
            </a:rPr>
            <a:t>Notice.</a:t>
          </a:r>
          <a:r>
            <a:rPr lang="en-GB" sz="1600" kern="1200" dirty="0" smtClean="0">
              <a:solidFill>
                <a:schemeClr val="tx1"/>
              </a:solidFill>
            </a:rPr>
            <a:t> This involves being </a:t>
          </a:r>
          <a:r>
            <a:rPr lang="en-GB" sz="1600" b="1" kern="1200" dirty="0" smtClean="0">
              <a:solidFill>
                <a:schemeClr val="tx1"/>
              </a:solidFill>
            </a:rPr>
            <a:t>aware of the events </a:t>
          </a:r>
          <a:r>
            <a:rPr lang="en-GB" sz="1600" kern="1200" dirty="0" smtClean="0">
              <a:solidFill>
                <a:schemeClr val="tx1"/>
              </a:solidFill>
            </a:rPr>
            <a:t>that take place both in the world around us and also in our own interior landscapes. It demands that we always strive to </a:t>
          </a:r>
          <a:r>
            <a:rPr lang="en-GB" sz="1600" b="1" kern="1200" dirty="0" smtClean="0">
              <a:solidFill>
                <a:schemeClr val="tx1"/>
              </a:solidFill>
            </a:rPr>
            <a:t>gather as much information </a:t>
          </a:r>
          <a:r>
            <a:rPr lang="en-GB" sz="1600" kern="1200" dirty="0" smtClean="0">
              <a:solidFill>
                <a:schemeClr val="tx1"/>
              </a:solidFill>
            </a:rPr>
            <a:t>as possible to help us to decide well.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8012" y="1044568"/>
        <a:ext cx="8832968" cy="887501"/>
      </dsp:txXfrm>
    </dsp:sp>
    <dsp:sp modelId="{57BA6763-633C-47FA-8FE4-3F54A95B8015}">
      <dsp:nvSpPr>
        <dsp:cNvPr id="0" name=""/>
        <dsp:cNvSpPr/>
      </dsp:nvSpPr>
      <dsp:spPr>
        <a:xfrm>
          <a:off x="0" y="1992513"/>
          <a:ext cx="8928992" cy="98352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3. </a:t>
          </a:r>
          <a:r>
            <a:rPr lang="en-GB" sz="1600" b="1" u="sng" kern="1200" dirty="0" smtClean="0">
              <a:solidFill>
                <a:schemeClr val="tx1"/>
              </a:solidFill>
            </a:rPr>
            <a:t>Look.</a:t>
          </a:r>
          <a:r>
            <a:rPr lang="en-GB" sz="1600" kern="1200" dirty="0" smtClean="0">
              <a:solidFill>
                <a:schemeClr val="tx1"/>
              </a:solidFill>
            </a:rPr>
            <a:t> This involves </a:t>
          </a:r>
          <a:r>
            <a:rPr lang="en-GB" sz="1600" b="1" kern="1200" dirty="0" smtClean="0">
              <a:solidFill>
                <a:schemeClr val="tx1"/>
              </a:solidFill>
            </a:rPr>
            <a:t>paying attention to our own emotions and the emotions of ot</a:t>
          </a:r>
          <a:r>
            <a:rPr lang="en-GB" sz="1600" kern="1200" dirty="0" smtClean="0">
              <a:solidFill>
                <a:schemeClr val="tx1"/>
              </a:solidFill>
            </a:rPr>
            <a:t>hers. Our emotions provide us with information about what we perceive in situations and also, what others perceive.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8012" y="2040525"/>
        <a:ext cx="8832968" cy="887501"/>
      </dsp:txXfrm>
    </dsp:sp>
    <dsp:sp modelId="{82FB728D-E193-45E6-9028-F3702263EB2B}">
      <dsp:nvSpPr>
        <dsp:cNvPr id="0" name=""/>
        <dsp:cNvSpPr/>
      </dsp:nvSpPr>
      <dsp:spPr>
        <a:xfrm>
          <a:off x="0" y="2988470"/>
          <a:ext cx="8928992" cy="983525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4. </a:t>
          </a:r>
          <a:r>
            <a:rPr lang="en-GB" sz="1600" b="1" u="sng" kern="1200" dirty="0" smtClean="0">
              <a:solidFill>
                <a:schemeClr val="tx1"/>
              </a:solidFill>
            </a:rPr>
            <a:t>Listen.</a:t>
          </a:r>
          <a:r>
            <a:rPr lang="en-GB" sz="1600" kern="1200" dirty="0" smtClean="0">
              <a:solidFill>
                <a:schemeClr val="tx1"/>
              </a:solidFill>
            </a:rPr>
            <a:t> This </a:t>
          </a:r>
          <a:r>
            <a:rPr lang="en-GB" sz="1600" b="1" kern="1200" dirty="0" smtClean="0">
              <a:solidFill>
                <a:schemeClr val="tx1"/>
              </a:solidFill>
            </a:rPr>
            <a:t>involves examining our motivations for acting</a:t>
          </a:r>
          <a:r>
            <a:rPr lang="en-GB" sz="1600" kern="1200" dirty="0" smtClean="0">
              <a:solidFill>
                <a:schemeClr val="tx1"/>
              </a:solidFill>
            </a:rPr>
            <a:t>, the reasons why we are doing what we are doing and the reasons that other people give for their actions. It involves </a:t>
          </a:r>
          <a:r>
            <a:rPr lang="en-GB" sz="1600" b="1" kern="1200" dirty="0" smtClean="0">
              <a:solidFill>
                <a:schemeClr val="tx1"/>
              </a:solidFill>
            </a:rPr>
            <a:t>being critical and adjusting our motivations and feelings </a:t>
          </a:r>
          <a:r>
            <a:rPr lang="en-GB" sz="1600" kern="1200" dirty="0" smtClean="0">
              <a:solidFill>
                <a:schemeClr val="tx1"/>
              </a:solidFill>
            </a:rPr>
            <a:t>so that we might do what is good.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8012" y="3036482"/>
        <a:ext cx="8832968" cy="887501"/>
      </dsp:txXfrm>
    </dsp:sp>
    <dsp:sp modelId="{BFA4448B-A987-4CCA-9BAC-4D87B8973625}">
      <dsp:nvSpPr>
        <dsp:cNvPr id="0" name=""/>
        <dsp:cNvSpPr/>
      </dsp:nvSpPr>
      <dsp:spPr>
        <a:xfrm>
          <a:off x="0" y="3984426"/>
          <a:ext cx="8928992" cy="98352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5. </a:t>
          </a:r>
          <a:r>
            <a:rPr lang="en-GB" sz="1600" b="1" u="sng" kern="1200" dirty="0" smtClean="0">
              <a:solidFill>
                <a:schemeClr val="tx1"/>
              </a:solidFill>
            </a:rPr>
            <a:t>Caterpillar.</a:t>
          </a:r>
          <a:r>
            <a:rPr lang="en-GB" sz="1600" kern="1200" dirty="0" smtClean="0">
              <a:solidFill>
                <a:schemeClr val="tx1"/>
              </a:solidFill>
            </a:rPr>
            <a:t> In </a:t>
          </a:r>
          <a:r>
            <a:rPr lang="en-GB" sz="1600" i="1" kern="1200" dirty="0" smtClean="0">
              <a:solidFill>
                <a:schemeClr val="tx1"/>
              </a:solidFill>
            </a:rPr>
            <a:t>The Very Hungry Caterpillar</a:t>
          </a:r>
          <a:r>
            <a:rPr lang="en-GB" sz="1600" i="0" kern="1200" dirty="0" smtClean="0">
              <a:solidFill>
                <a:schemeClr val="tx1"/>
              </a:solidFill>
            </a:rPr>
            <a:t>, the colours of the foods eaten by the caterpillar appear on its wings as a butterfly. In a similar way, </a:t>
          </a:r>
          <a:r>
            <a:rPr lang="en-GB" sz="1600" b="1" i="0" kern="1200" dirty="0" smtClean="0">
              <a:solidFill>
                <a:schemeClr val="tx1"/>
              </a:solidFill>
            </a:rPr>
            <a:t>our thoughts, speech and actions become our habits and form our character</a:t>
          </a:r>
          <a:r>
            <a:rPr lang="en-GB" sz="1600" i="0" kern="1200" dirty="0" smtClean="0">
              <a:solidFill>
                <a:schemeClr val="tx1"/>
              </a:solidFill>
            </a:rPr>
            <a:t>. This part of the process requires the learner to think about the person they are becoming and how their thoughts, speech and actions contribute to that.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48012" y="4032438"/>
        <a:ext cx="8832968" cy="887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21C8-2C80-47FB-A9DE-FD0E45682F57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7015F-33D8-4239-B144-9A329DA38A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2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64F1C-A2D6-4EB5-8D58-806F134FC57B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BBA79-656C-4AF2-8259-EDAE162F59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34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6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073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918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94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443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54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12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Show some of the work we do at the centre – more applied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TYFA – focus</a:t>
            </a:r>
            <a:r>
              <a:rPr lang="en-GB" baseline="0" dirty="0" smtClean="0"/>
              <a:t> on gratitude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Gratitude – health and wellbeing – give thanks / give back – happier and better life satisfaction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Positive Psychology – try to grow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Films – close focus – who or what grateful for – have to think carefully and spent time as a film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Encourage – local heroes – everyday thanks – people we sometimes miss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330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we balance both?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86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Explicit and implicit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Taught and caught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Show – intentional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Does not have to be – some school – just feel it in the walls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Many free schools – core focus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20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Inspiration – activity / experience / reflection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Service</a:t>
            </a:r>
            <a:r>
              <a:rPr lang="en-GB" baseline="0" dirty="0" smtClean="0"/>
              <a:t> learning – habits – critical reflection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So many opportunities at schools – sports, drama, eco, forest schools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– question is are you capturing the character building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Character coaching (different from teaching) more facilitating - encouragement / role modelling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82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No blueprint – hope schools will adapt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Full programme – returns to virtues</a:t>
            </a:r>
            <a:r>
              <a:rPr lang="en-GB" baseline="0" dirty="0" smtClean="0"/>
              <a:t> each year reception to year 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Encompasses Citizenship, PHSE, Careers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Starts with what we want to be and become – and then looks at the issues and the themes – so not seen as external to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What sort of person to you want to be – not just think and do…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1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16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stages – caterpillar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24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BBA79-656C-4AF2-8259-EDAE162F599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09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41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5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52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39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62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0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47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27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91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74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9465-5AE7-423D-87EE-68B71822A2EC}" type="datetimeFigureOut">
              <a:rPr lang="en-GB" smtClean="0"/>
              <a:t>01/02/2016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CD6A-9A43-468B-8E10-3B70EA5B09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7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bileecentre.ac.uk/userfiles/jubileecentre/pdf/iwillbrochur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3576" y="1425910"/>
            <a:ext cx="5508427" cy="535575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672" y="1700808"/>
            <a:ext cx="5504656" cy="17526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Character Education</a:t>
            </a:r>
          </a:p>
          <a:p>
            <a:r>
              <a:rPr lang="en-GB" sz="5400" b="1" dirty="0" smtClean="0">
                <a:solidFill>
                  <a:schemeClr val="tx2"/>
                </a:solidFill>
              </a:rPr>
              <a:t>In Primary Schools</a:t>
            </a:r>
          </a:p>
          <a:p>
            <a:r>
              <a:rPr lang="en-GB" sz="3600" b="1" i="1" dirty="0" smtClean="0">
                <a:solidFill>
                  <a:schemeClr val="tx2"/>
                </a:solidFill>
              </a:rPr>
              <a:t>Dr Tom Harrison</a:t>
            </a:r>
          </a:p>
          <a:p>
            <a:r>
              <a:rPr lang="en-GB" sz="2000" b="1" i="1" dirty="0" smtClean="0">
                <a:solidFill>
                  <a:schemeClr val="tx2"/>
                </a:solidFill>
              </a:rPr>
              <a:t>Director of Education</a:t>
            </a:r>
          </a:p>
          <a:p>
            <a:r>
              <a:rPr lang="en-GB" sz="2400" b="1" i="1" dirty="0" smtClean="0">
                <a:solidFill>
                  <a:schemeClr val="tx2"/>
                </a:solidFill>
              </a:rPr>
              <a:t>Jubilee Centre for Character and Virtues</a:t>
            </a:r>
          </a:p>
          <a:p>
            <a:endParaRPr lang="en-GB" sz="2400" b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4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196753"/>
            <a:ext cx="7725544" cy="5256584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www.youtube.com/watch?v=f39TLJj-xL8</a:t>
            </a:r>
            <a:endParaRPr lang="en-GB" b="1" dirty="0"/>
          </a:p>
          <a:p>
            <a:pPr marL="0" indent="0">
              <a:buNone/>
            </a:pPr>
            <a:endParaRPr lang="en-GB" b="1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1F497D"/>
                </a:solidFill>
              </a:rPr>
              <a:t/>
            </a:r>
            <a:br>
              <a:rPr lang="en-GB" sz="3200" b="1" dirty="0" smtClean="0">
                <a:solidFill>
                  <a:srgbClr val="1F497D"/>
                </a:solidFill>
              </a:rPr>
            </a:br>
            <a:r>
              <a:rPr lang="en-GB" b="1" dirty="0">
                <a:solidFill>
                  <a:srgbClr val="1F497D"/>
                </a:solidFill>
              </a:rPr>
              <a:t>Knightly Virtues Film</a:t>
            </a:r>
            <a:r>
              <a:rPr lang="en-GB" sz="3200" b="1" dirty="0">
                <a:solidFill>
                  <a:srgbClr val="1F497D"/>
                </a:solidFill>
              </a:rPr>
              <a:t/>
            </a:r>
            <a:br>
              <a:rPr lang="en-GB" sz="3200" b="1" dirty="0">
                <a:solidFill>
                  <a:srgbClr val="1F497D"/>
                </a:solidFill>
              </a:rPr>
            </a:br>
            <a:r>
              <a:rPr lang="en-GB" sz="3200" b="1" dirty="0">
                <a:solidFill>
                  <a:srgbClr val="1F497D"/>
                </a:solidFill>
              </a:rPr>
              <a:t/>
            </a:r>
            <a:br>
              <a:rPr lang="en-GB" sz="3200" b="1" dirty="0">
                <a:solidFill>
                  <a:srgbClr val="1F497D"/>
                </a:solidFill>
              </a:rPr>
            </a:br>
            <a:endParaRPr lang="en-GB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927373"/>
            <a:ext cx="8229600" cy="4525963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Science, Maths, English + other subjects</a:t>
            </a:r>
          </a:p>
          <a:p>
            <a:r>
              <a:rPr lang="en-GB" dirty="0" smtClean="0"/>
              <a:t>Virtues for Transition Stage</a:t>
            </a:r>
          </a:p>
          <a:p>
            <a:r>
              <a:rPr lang="en-GB" dirty="0" smtClean="0"/>
              <a:t>Narratives based</a:t>
            </a:r>
          </a:p>
          <a:p>
            <a:r>
              <a:rPr lang="en-GB" dirty="0" smtClean="0"/>
              <a:t>Explore the grey areas – dilemmas </a:t>
            </a:r>
            <a:endParaRPr lang="en-GB" b="1" dirty="0" smtClean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145" y="126876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1F497D"/>
                </a:solidFill>
              </a:rPr>
              <a:t/>
            </a:r>
            <a:br>
              <a:rPr lang="en-GB" sz="3200" b="1" dirty="0" smtClean="0">
                <a:solidFill>
                  <a:srgbClr val="1F497D"/>
                </a:solidFill>
              </a:rPr>
            </a:br>
            <a:r>
              <a:rPr lang="en-GB" sz="3600" b="1" dirty="0">
                <a:solidFill>
                  <a:srgbClr val="1F497D"/>
                </a:solidFill>
              </a:rPr>
              <a:t>Teaching Character Through the Curriculum</a:t>
            </a:r>
            <a:r>
              <a:rPr lang="en-GB" sz="3200" b="1" dirty="0">
                <a:solidFill>
                  <a:srgbClr val="1F497D"/>
                </a:solidFill>
              </a:rPr>
              <a:t/>
            </a:r>
            <a:br>
              <a:rPr lang="en-GB" sz="3200" b="1" dirty="0">
                <a:solidFill>
                  <a:srgbClr val="1F497D"/>
                </a:solidFill>
              </a:rPr>
            </a:br>
            <a:endParaRPr lang="en-GB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2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23923"/>
              </p:ext>
            </p:extLst>
          </p:nvPr>
        </p:nvGraphicFramePr>
        <p:xfrm>
          <a:off x="107504" y="620687"/>
          <a:ext cx="8856983" cy="616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8006"/>
                <a:gridCol w="3166490"/>
                <a:gridCol w="1030051"/>
                <a:gridCol w="2116351"/>
                <a:gridCol w="1246085"/>
              </a:tblGrid>
              <a:tr h="206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</a:rPr>
                        <a:t>Subject</a:t>
                      </a:r>
                      <a:endParaRPr lang="en-GB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Narratives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Primary Virtue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Definition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Secondary Virtues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</a:tr>
              <a:tr h="545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English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Journalistic </a:t>
                      </a:r>
                      <a:r>
                        <a:rPr lang="en-GB" sz="1000" dirty="0">
                          <a:effectLst/>
                        </a:rPr>
                        <a:t>Writing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Courage Under Fire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John Simpson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(BBC Foreign Correspondent – Reported during Tiananmen Square massacre, 1991 Gulf War, Kosovo conflict)  </a:t>
                      </a: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Courage</a:t>
                      </a:r>
                      <a:r>
                        <a:rPr lang="en-GB" sz="1000" dirty="0">
                          <a:effectLst/>
                        </a:rPr>
                        <a:t> (Moral)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Courage</a:t>
                      </a:r>
                      <a:r>
                        <a:rPr lang="en-GB" sz="1000" dirty="0">
                          <a:effectLst/>
                        </a:rPr>
                        <a:t> is having the strength and will to know what you should do even though you may be afraid.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Resilience, Motivation, Ambition, Curiosity, Honesty, Integrity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</a:tr>
              <a:tr h="569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Maths - Algebra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Finding 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Emmy Noether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(German Jewish mathematician known for her landmark contributions to algebra</a:t>
                      </a:r>
                      <a:r>
                        <a:rPr lang="en-GB" sz="1000" dirty="0" smtClean="0">
                          <a:effectLst/>
                        </a:rPr>
                        <a:t>)</a:t>
                      </a:r>
                      <a:endParaRPr lang="en-GB" sz="1000" dirty="0">
                        <a:effectLst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Focus </a:t>
                      </a:r>
                      <a:r>
                        <a:rPr lang="en-GB" sz="1000" dirty="0">
                          <a:effectLst/>
                        </a:rPr>
                        <a:t>(Intellectual)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Focus</a:t>
                      </a:r>
                      <a:r>
                        <a:rPr lang="en-GB" sz="1000" dirty="0">
                          <a:effectLst/>
                        </a:rPr>
                        <a:t> is when you pay close attention to something and block out possible distractions.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Resilience, Drive, Curiosity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Science – Animals Including Humans (Medicine and Drugs)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An Ambition to Cure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Gertrude Elion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(Biochemist and pharmacologist, who won 1988 Nobel Prize)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Curiosity </a:t>
                      </a:r>
                      <a:r>
                        <a:rPr lang="en-GB" sz="1000" dirty="0">
                          <a:effectLst/>
                        </a:rPr>
                        <a:t>(Intellectual)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Curiosity</a:t>
                      </a:r>
                      <a:r>
                        <a:rPr lang="en-GB" sz="1000" dirty="0">
                          <a:effectLst/>
                        </a:rPr>
                        <a:t> is when you are eager to know or learn something new.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Resilience, Ambition, Confidence, Focus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PE - Athletics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Olympic Spirit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Luz Long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(1936 Olympics German long jumper his main rival was Jesse Owens. With Hitler watching, Owens foot-faulted twice in the qualifying round and was at risk of disqualification when Long suggested that he mark out his run again. Owens won gold, with Long taking silver)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Integrity</a:t>
                      </a:r>
                      <a:r>
                        <a:rPr lang="en-GB" sz="1000" dirty="0">
                          <a:effectLst/>
                        </a:rPr>
                        <a:t> (Moral)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Integrity</a:t>
                      </a:r>
                      <a:r>
                        <a:rPr lang="en-GB" sz="1000" dirty="0">
                          <a:effectLst/>
                        </a:rPr>
                        <a:t> is when you adhere to the moral principles of honesty.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Honesty, Courage, Optimism, Service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History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 study of a theme in British history.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Inspiring a Nation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Winston Churchill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(British Prime Minister during WW2)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Resilience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(Performance)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Resilience</a:t>
                      </a:r>
                      <a:r>
                        <a:rPr lang="en-GB" sz="1000" dirty="0">
                          <a:effectLst/>
                        </a:rPr>
                        <a:t> is bouncing back from adversity when attempting a difficult task.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Motivation, Drive, Confidence, Integrity, Focus, Service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Geography - Describe and understand key aspects of physical/ human geography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Driven to Make a Change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Wangari Maathai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(Kenyan environmental activist)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Drive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(Performance)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Drive</a:t>
                      </a:r>
                      <a:r>
                        <a:rPr lang="en-GB" sz="1000" dirty="0">
                          <a:effectLst/>
                        </a:rPr>
                        <a:t> is to move or push forward despite obstacles in your path.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Resilience, Motivation,  Optimism, Service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</a:tr>
              <a:tr h="528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Computing - Coding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Code Breaker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Alan Turing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(Mathematician and computer coder who broke Enigma code during WW2)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Service</a:t>
                      </a:r>
                      <a:r>
                        <a:rPr lang="en-GB" sz="1000" dirty="0">
                          <a:effectLst/>
                        </a:rPr>
                        <a:t> (Civic)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Service</a:t>
                      </a:r>
                      <a:r>
                        <a:rPr lang="en-GB" sz="1000" dirty="0">
                          <a:effectLst/>
                        </a:rPr>
                        <a:t> is working hard for a person, organisation or country. It is helping other people.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Resilience, Drive, Curiosity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</a:tr>
              <a:tr h="591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PSHE / Citizenship – (Volunteer/Charity)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Local Hero </a:t>
                      </a:r>
                      <a:r>
                        <a:rPr lang="en-GB" sz="1000" dirty="0">
                          <a:effectLst/>
                        </a:rPr>
                        <a:t>– examples from the #iwill campaign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u="sng" dirty="0">
                          <a:effectLst/>
                          <a:hlinkClick r:id="rId3"/>
                        </a:rPr>
                        <a:t>http://www.jubileecentre.ac.uk/userfiles/jubileecentre/pdf/iwillbrochure.pdf</a:t>
                      </a:r>
                      <a:r>
                        <a:rPr lang="en-GB" sz="1000" dirty="0">
                          <a:effectLst/>
                        </a:rPr>
                        <a:t> (Freedom for school to pick a local hero appropriate to them)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Charity</a:t>
                      </a:r>
                      <a:r>
                        <a:rPr lang="en-GB" sz="1000" dirty="0">
                          <a:effectLst/>
                        </a:rPr>
                        <a:t>  (Civic)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</a:rPr>
                        <a:t>Charity</a:t>
                      </a:r>
                      <a:r>
                        <a:rPr lang="en-GB" sz="1000" dirty="0">
                          <a:effectLst/>
                        </a:rPr>
                        <a:t> is the voluntary giving of help to those in need.   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676" marR="326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37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6821" y="1052736"/>
            <a:ext cx="8830357" cy="5322208"/>
            <a:chOff x="179512" y="1052736"/>
            <a:chExt cx="8830357" cy="5322208"/>
          </a:xfrm>
        </p:grpSpPr>
        <p:sp>
          <p:nvSpPr>
            <p:cNvPr id="4" name="TextBox 3"/>
            <p:cNvSpPr txBox="1"/>
            <p:nvPr/>
          </p:nvSpPr>
          <p:spPr>
            <a:xfrm>
              <a:off x="2843808" y="1052736"/>
              <a:ext cx="3384376" cy="20621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smtClean="0"/>
                <a:t>Virtue Knowledge</a:t>
              </a:r>
              <a:endParaRPr lang="en-GB" sz="400" b="1" u="sng" dirty="0" smtClean="0"/>
            </a:p>
            <a:p>
              <a:pPr algn="ctr"/>
              <a:endParaRPr lang="en-GB" sz="400" b="1" u="sng" dirty="0" smtClean="0"/>
            </a:p>
            <a:p>
              <a:pPr algn="just"/>
              <a:r>
                <a:rPr lang="en-GB" sz="2000" b="1" dirty="0" smtClean="0"/>
                <a:t>Virtue Toolkit – Definition of virtue terms and their real life application. Children to think about these virtues in their own life.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21437" y="4005064"/>
              <a:ext cx="3888432" cy="2369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smtClean="0"/>
                <a:t>Virtue Reasoning</a:t>
              </a:r>
              <a:endParaRPr lang="en-GB" sz="400" b="1" u="sng" dirty="0" smtClean="0"/>
            </a:p>
            <a:p>
              <a:pPr algn="ctr"/>
              <a:endParaRPr lang="en-GB" sz="400" b="1" u="sng" dirty="0" smtClean="0"/>
            </a:p>
            <a:p>
              <a:pPr algn="just"/>
              <a:r>
                <a:rPr lang="en-GB" sz="2000" b="1" dirty="0" smtClean="0"/>
                <a:t>Children show virtue reasoning by comparing and contrasting primary and secondary virtues. Critical engagement through narratives leading to discussions and written feedback.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512" y="4005064"/>
              <a:ext cx="3888432" cy="2369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 smtClean="0"/>
                <a:t>Virtue Practice</a:t>
              </a:r>
              <a:endParaRPr lang="en-GB" sz="2400" b="1" u="sng" dirty="0" smtClean="0"/>
            </a:p>
            <a:p>
              <a:pPr algn="ctr"/>
              <a:endParaRPr lang="en-GB" sz="400" b="1" u="sng" dirty="0" smtClean="0"/>
            </a:p>
            <a:p>
              <a:pPr algn="just"/>
              <a:r>
                <a:rPr lang="en-GB" sz="2000" b="1" dirty="0" smtClean="0"/>
                <a:t>Through reflective practice children make a specific and realistic ‘I WILL’ target based around the primary virtue. Targets are achievable and meaningful to the child.</a:t>
              </a:r>
            </a:p>
          </p:txBody>
        </p:sp>
        <p:sp>
          <p:nvSpPr>
            <p:cNvPr id="8" name="Bent Arrow 7"/>
            <p:cNvSpPr/>
            <p:nvPr/>
          </p:nvSpPr>
          <p:spPr>
            <a:xfrm rot="5400000">
              <a:off x="6120173" y="2479830"/>
              <a:ext cx="1584175" cy="936105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Bent Arrow 9"/>
            <p:cNvSpPr/>
            <p:nvPr/>
          </p:nvSpPr>
          <p:spPr>
            <a:xfrm>
              <a:off x="1691680" y="2020900"/>
              <a:ext cx="864096" cy="1728192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4139952" y="5190004"/>
              <a:ext cx="864096" cy="49700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2437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927373"/>
            <a:ext cx="8104312" cy="4525963"/>
          </a:xfrm>
        </p:spPr>
        <p:txBody>
          <a:bodyPr anchor="ctr" anchorCtr="0">
            <a:normAutofit/>
          </a:bodyPr>
          <a:lstStyle/>
          <a:p>
            <a:pPr marL="0" lvl="0" indent="0">
              <a:buNone/>
            </a:pPr>
            <a:endParaRPr lang="en-GB" b="1" dirty="0" smtClean="0"/>
          </a:p>
          <a:p>
            <a:pPr marL="0" lvl="0" indent="0">
              <a:buNone/>
            </a:pPr>
            <a:endParaRPr lang="en-GB" b="1" dirty="0"/>
          </a:p>
          <a:p>
            <a:pPr marL="0" lvl="0" indent="0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Daddies</a:t>
            </a:r>
          </a:p>
          <a:p>
            <a:pPr marL="0" indent="0" algn="ctr">
              <a:buNone/>
            </a:pPr>
            <a:r>
              <a:rPr lang="en-GB" b="1" dirty="0" smtClean="0"/>
              <a:t>www.youtube.com/watch?v=VOpeOdae1A0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/>
            <a:endParaRPr lang="en-GB" b="1" dirty="0" smtClean="0">
              <a:solidFill>
                <a:srgbClr val="1F497D"/>
              </a:solidFill>
              <a:latin typeface="+mj-lt"/>
            </a:endParaRPr>
          </a:p>
          <a:p>
            <a:pPr>
              <a:buNone/>
            </a:pPr>
            <a:endParaRPr lang="en-GB" b="1" dirty="0" smtClean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2008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1F497D"/>
                </a:solidFill>
              </a:rPr>
              <a:t>Thank You Film Awards</a:t>
            </a:r>
            <a:endParaRPr lang="en-GB" sz="4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927373"/>
            <a:ext cx="8229600" cy="4525963"/>
          </a:xfrm>
        </p:spPr>
        <p:txBody>
          <a:bodyPr anchor="ctr" anchorCtr="0">
            <a:normAutofit/>
          </a:bodyPr>
          <a:lstStyle/>
          <a:p>
            <a:r>
              <a:rPr lang="en-GB" dirty="0" smtClean="0"/>
              <a:t>Annual Contest</a:t>
            </a:r>
          </a:p>
          <a:p>
            <a:r>
              <a:rPr lang="en-GB" dirty="0" smtClean="0"/>
              <a:t>£50 prize fund for schools that participate</a:t>
            </a:r>
          </a:p>
          <a:p>
            <a:r>
              <a:rPr lang="en-GB" dirty="0" smtClean="0"/>
              <a:t>Free letter templates</a:t>
            </a:r>
          </a:p>
          <a:p>
            <a:r>
              <a:rPr lang="en-GB" dirty="0" smtClean="0"/>
              <a:t>Closing date – 21</a:t>
            </a:r>
            <a:r>
              <a:rPr lang="en-GB" baseline="30000" dirty="0" smtClean="0"/>
              <a:t>st</a:t>
            </a:r>
            <a:r>
              <a:rPr lang="en-GB" dirty="0" smtClean="0"/>
              <a:t> March</a:t>
            </a:r>
          </a:p>
          <a:p>
            <a:r>
              <a:rPr lang="en-GB" dirty="0" smtClean="0"/>
              <a:t>Schools Gratitude Day – 21</a:t>
            </a:r>
            <a:r>
              <a:rPr lang="en-GB" baseline="30000" dirty="0" smtClean="0"/>
              <a:t>st</a:t>
            </a:r>
            <a:r>
              <a:rPr lang="en-GB" dirty="0" smtClean="0"/>
              <a:t> May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rmAutofit fontScale="90000"/>
          </a:bodyPr>
          <a:lstStyle/>
          <a:p>
            <a:pPr marL="0" lvl="0" indent="0"/>
            <a:r>
              <a:rPr lang="en-GB" sz="3200" b="1" dirty="0"/>
              <a:t/>
            </a:r>
            <a:br>
              <a:rPr lang="en-GB" sz="3200" b="1" dirty="0"/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Thank You Letter Awards</a:t>
            </a:r>
          </a:p>
        </p:txBody>
      </p:sp>
    </p:spTree>
    <p:extLst>
      <p:ext uri="{BB962C8B-B14F-4D97-AF65-F5344CB8AC3E}">
        <p14:creationId xmlns:p14="http://schemas.microsoft.com/office/powerpoint/2010/main" val="422474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927373"/>
            <a:ext cx="8229600" cy="4525963"/>
          </a:xfrm>
        </p:spPr>
        <p:txBody>
          <a:bodyPr anchor="ctr" anchorCtr="0">
            <a:normAutofit fontScale="92500" lnSpcReduction="20000"/>
          </a:bodyPr>
          <a:lstStyle/>
          <a:p>
            <a:pPr marL="0" lvl="0" indent="0">
              <a:buNone/>
            </a:pPr>
            <a:endParaRPr lang="en-GB" b="1" dirty="0" smtClean="0"/>
          </a:p>
          <a:p>
            <a:pPr marL="0" lvl="0" indent="0">
              <a:buNone/>
            </a:pPr>
            <a:endParaRPr lang="en-GB" b="1" dirty="0"/>
          </a:p>
          <a:p>
            <a:pPr marL="0" lvl="0" indent="0">
              <a:buNone/>
            </a:pPr>
            <a:endParaRPr lang="en-GB" b="1" dirty="0" smtClean="0"/>
          </a:p>
          <a:p>
            <a:pPr marL="0" lvl="0" indent="0">
              <a:buNone/>
            </a:pPr>
            <a:r>
              <a:rPr lang="en-GB" b="1" dirty="0" smtClean="0"/>
              <a:t>Lollypop Lady:</a:t>
            </a:r>
          </a:p>
          <a:p>
            <a:pPr marL="0" lvl="0" indent="0">
              <a:buNone/>
            </a:pPr>
            <a:endParaRPr lang="en-GB" b="1" dirty="0" smtClean="0"/>
          </a:p>
          <a:p>
            <a:pPr marL="0" lvl="0" indent="0">
              <a:buNone/>
            </a:pPr>
            <a:r>
              <a:rPr lang="en-GB" b="1" dirty="0" smtClean="0"/>
              <a:t>www.youtube.com/watch?v=sLzQiwPEuk8</a:t>
            </a:r>
            <a:endParaRPr lang="en-GB" b="1" dirty="0"/>
          </a:p>
          <a:p>
            <a:pPr marL="0" lv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/>
            <a:endParaRPr lang="en-GB" b="1" dirty="0" smtClean="0">
              <a:solidFill>
                <a:srgbClr val="1F497D"/>
              </a:solidFill>
              <a:latin typeface="+mj-lt"/>
            </a:endParaRPr>
          </a:p>
          <a:p>
            <a:pPr>
              <a:buNone/>
            </a:pPr>
            <a:endParaRPr lang="en-GB" b="1" dirty="0" smtClean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7013" y="1284548"/>
            <a:ext cx="8229600" cy="936104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1F497D"/>
                </a:solidFill>
              </a:rPr>
              <a:t>Thank You Film Awards</a:t>
            </a:r>
            <a:endParaRPr lang="en-GB" sz="4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1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00005"/>
          </a:xfrm>
        </p:spPr>
        <p:txBody>
          <a:bodyPr/>
          <a:lstStyle/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 algn="ctr">
              <a:buNone/>
            </a:pPr>
            <a:endParaRPr lang="en-GB" sz="3600" dirty="0" smtClean="0">
              <a:latin typeface="+mj-lt"/>
            </a:endParaRPr>
          </a:p>
          <a:p>
            <a:pPr marL="0" indent="0" algn="ctr">
              <a:buNone/>
            </a:pPr>
            <a:r>
              <a:rPr lang="en-GB" sz="3600" i="1" dirty="0" smtClean="0">
                <a:solidFill>
                  <a:srgbClr val="1F497D"/>
                </a:solidFill>
                <a:latin typeface="+mj-lt"/>
              </a:rPr>
              <a:t>‘The Function of Education is to teach one to think intensively and to think critically. Intelligence plus character, that is the goal of true education’</a:t>
            </a:r>
          </a:p>
          <a:p>
            <a:pPr marL="0" indent="0" algn="r">
              <a:buNone/>
            </a:pPr>
            <a:r>
              <a:rPr lang="en-GB" dirty="0" smtClean="0">
                <a:solidFill>
                  <a:srgbClr val="1F497D"/>
                </a:solidFill>
                <a:latin typeface="+mj-lt"/>
              </a:rPr>
              <a:t>Martin Luther King</a:t>
            </a:r>
            <a:endParaRPr lang="en-GB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1196752"/>
            <a:ext cx="8767144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700" b="1" dirty="0" smtClean="0">
                <a:solidFill>
                  <a:srgbClr val="1F497D"/>
                </a:solidFill>
              </a:rPr>
              <a:t>[ 						]</a:t>
            </a:r>
            <a:endParaRPr lang="en-GB" sz="28700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41" y="1052736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1F497D"/>
                </a:solidFill>
              </a:rPr>
              <a:t>Schools of Character Report</a:t>
            </a:r>
            <a:endParaRPr lang="en-GB" sz="3200" b="1" dirty="0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2204864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All schools should enable students to become good persons and good citizens, able to lead good lives, as well as to be ‘successful’ persons</a:t>
            </a:r>
            <a:r>
              <a:rPr lang="en-GB" sz="2400" dirty="0" smtClean="0"/>
              <a:t>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However</a:t>
            </a:r>
            <a:r>
              <a:rPr lang="en-GB" sz="2400" dirty="0"/>
              <a:t>, it is important that the character </a:t>
            </a:r>
            <a:r>
              <a:rPr lang="en-GB" sz="2400" dirty="0" smtClean="0"/>
              <a:t>education is </a:t>
            </a:r>
            <a:r>
              <a:rPr lang="en-GB" sz="2400" b="1" dirty="0"/>
              <a:t>intentional</a:t>
            </a:r>
            <a:r>
              <a:rPr lang="en-GB" sz="2400" dirty="0"/>
              <a:t>, </a:t>
            </a:r>
            <a:r>
              <a:rPr lang="en-GB" sz="2400" b="1" dirty="0"/>
              <a:t>planned</a:t>
            </a:r>
            <a:r>
              <a:rPr lang="en-GB" sz="2400" dirty="0"/>
              <a:t>, </a:t>
            </a:r>
            <a:r>
              <a:rPr lang="en-GB" sz="2400" b="1" dirty="0"/>
              <a:t>organised</a:t>
            </a:r>
            <a:r>
              <a:rPr lang="en-GB" sz="2400" dirty="0"/>
              <a:t> and </a:t>
            </a:r>
            <a:r>
              <a:rPr lang="en-GB" sz="2400" b="1" dirty="0"/>
              <a:t>reflective</a:t>
            </a:r>
            <a:r>
              <a:rPr lang="en-GB" sz="2400" dirty="0"/>
              <a:t>, </a:t>
            </a:r>
            <a:r>
              <a:rPr lang="en-GB" sz="2400" dirty="0" smtClean="0"/>
              <a:t>rather than </a:t>
            </a:r>
            <a:r>
              <a:rPr lang="en-GB" sz="2400" dirty="0"/>
              <a:t>assumed, unconscious, reactive and random.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19181" b="13134"/>
          <a:stretch/>
        </p:blipFill>
        <p:spPr bwMode="auto">
          <a:xfrm>
            <a:off x="-15244" y="5749969"/>
            <a:ext cx="9159244" cy="11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0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r>
              <a:rPr lang="en-GB" sz="4100" dirty="0" smtClean="0"/>
              <a:t>Values driven schools</a:t>
            </a:r>
          </a:p>
          <a:p>
            <a:r>
              <a:rPr lang="en-GB" sz="4100" dirty="0" smtClean="0"/>
              <a:t>Partnership with parents and community</a:t>
            </a:r>
          </a:p>
          <a:p>
            <a:r>
              <a:rPr lang="en-GB" sz="4100" dirty="0" smtClean="0"/>
              <a:t>Assemblies</a:t>
            </a:r>
          </a:p>
          <a:p>
            <a:r>
              <a:rPr lang="en-GB" sz="4100" dirty="0" smtClean="0"/>
              <a:t>Service Learning</a:t>
            </a:r>
          </a:p>
          <a:p>
            <a:r>
              <a:rPr lang="en-GB" sz="4100" dirty="0" smtClean="0"/>
              <a:t>Special programmes – e.g. Forest Schools</a:t>
            </a:r>
          </a:p>
          <a:p>
            <a:endParaRPr lang="en-GB" sz="2600" dirty="0"/>
          </a:p>
          <a:p>
            <a:pPr marL="0" indent="0" algn="ctr">
              <a:buNone/>
            </a:pPr>
            <a:r>
              <a:rPr lang="en-GB" sz="4400" b="1" i="1" dirty="0"/>
              <a:t>‘The single most powerful tool you have to impact a student’s character is your own </a:t>
            </a:r>
            <a:r>
              <a:rPr lang="en-GB" sz="4400" b="1" i="1" dirty="0" smtClean="0"/>
              <a:t>character’</a:t>
            </a:r>
            <a:endParaRPr lang="en-GB" sz="44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5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3118" y="119675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1F497D"/>
                </a:solidFill>
              </a:rPr>
              <a:t>Caught Approaches</a:t>
            </a:r>
            <a:endParaRPr lang="en-GB" sz="4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844824"/>
            <a:ext cx="8229600" cy="4608513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GB" sz="3600" b="1" dirty="0" smtClean="0"/>
              <a:t>Programme of Study</a:t>
            </a:r>
            <a:endParaRPr lang="en-GB" sz="2200" dirty="0"/>
          </a:p>
          <a:p>
            <a:r>
              <a:rPr lang="en-GB" dirty="0" smtClean="0"/>
              <a:t>4-11 year olds</a:t>
            </a:r>
          </a:p>
          <a:p>
            <a:r>
              <a:rPr lang="en-GB" dirty="0" smtClean="0"/>
              <a:t>Focus on a key virtue each term</a:t>
            </a:r>
          </a:p>
          <a:p>
            <a:r>
              <a:rPr lang="en-GB" dirty="0" smtClean="0"/>
              <a:t>Virtue Knowledge </a:t>
            </a:r>
          </a:p>
          <a:p>
            <a:r>
              <a:rPr lang="en-GB" dirty="0" smtClean="0"/>
              <a:t>Virtue Reasoning</a:t>
            </a:r>
          </a:p>
          <a:p>
            <a:r>
              <a:rPr lang="en-GB" dirty="0" smtClean="0"/>
              <a:t>Virtue Practice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1F497D"/>
                </a:solidFill>
              </a:rPr>
              <a:t/>
            </a:r>
            <a:br>
              <a:rPr lang="en-GB" sz="3200" b="1" dirty="0" smtClean="0">
                <a:solidFill>
                  <a:srgbClr val="1F497D"/>
                </a:solidFill>
              </a:rPr>
            </a:br>
            <a:r>
              <a:rPr lang="en-GB" b="1" dirty="0">
                <a:solidFill>
                  <a:srgbClr val="1F497D"/>
                </a:solidFill>
              </a:rPr>
              <a:t>Primary Taught </a:t>
            </a:r>
            <a:r>
              <a:rPr lang="en-GB" b="1" dirty="0" smtClean="0">
                <a:solidFill>
                  <a:srgbClr val="1F497D"/>
                </a:solidFill>
              </a:rPr>
              <a:t>Approaches </a:t>
            </a:r>
            <a:r>
              <a:rPr lang="en-GB" sz="3200" b="1" dirty="0">
                <a:solidFill>
                  <a:srgbClr val="1F497D"/>
                </a:solidFill>
              </a:rPr>
              <a:t/>
            </a:r>
            <a:br>
              <a:rPr lang="en-GB" sz="3200" b="1" dirty="0">
                <a:solidFill>
                  <a:srgbClr val="1F497D"/>
                </a:solidFill>
              </a:rPr>
            </a:br>
            <a:endParaRPr lang="en-GB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844824"/>
            <a:ext cx="7797552" cy="4608513"/>
          </a:xfrm>
        </p:spPr>
        <p:txBody>
          <a:bodyPr anchor="ctr" anchorCtr="0">
            <a:normAutofit/>
          </a:bodyPr>
          <a:lstStyle/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pPr marL="0" indent="0">
              <a:buNone/>
            </a:pPr>
            <a:endParaRPr lang="en-GB" sz="3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1F497D"/>
                </a:solidFill>
              </a:rPr>
              <a:t/>
            </a:r>
            <a:br>
              <a:rPr lang="en-GB" sz="3200" b="1" dirty="0" smtClean="0">
                <a:solidFill>
                  <a:srgbClr val="1F497D"/>
                </a:solidFill>
              </a:rPr>
            </a:br>
            <a:r>
              <a:rPr lang="en-GB" sz="3200" b="1" dirty="0">
                <a:solidFill>
                  <a:srgbClr val="1F497D"/>
                </a:solidFill>
              </a:rPr>
              <a:t/>
            </a:r>
            <a:br>
              <a:rPr lang="en-GB" sz="3200" b="1" dirty="0">
                <a:solidFill>
                  <a:srgbClr val="1F497D"/>
                </a:solidFill>
              </a:rPr>
            </a:br>
            <a:endParaRPr lang="en-GB" sz="3200" b="1" dirty="0">
              <a:solidFill>
                <a:srgbClr val="1F497D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145" y="148478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1F497D"/>
                </a:solidFill>
              </a:rPr>
              <a:t>Virtues</a:t>
            </a:r>
            <a:endParaRPr lang="en-GB" sz="4000" b="1" dirty="0">
              <a:solidFill>
                <a:srgbClr val="1F497D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17005"/>
              </p:ext>
            </p:extLst>
          </p:nvPr>
        </p:nvGraphicFramePr>
        <p:xfrm>
          <a:off x="1475656" y="2780928"/>
          <a:ext cx="7128792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/>
                <a:gridCol w="2376264"/>
                <a:gridCol w="2376264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1" dirty="0" smtClean="0"/>
                        <a:t>Autumn </a:t>
                      </a:r>
                      <a:r>
                        <a:rPr lang="en-GB" sz="1800" dirty="0" smtClean="0"/>
                        <a:t>		</a:t>
                      </a:r>
                      <a:endParaRPr lang="en-GB" sz="1800" b="1" dirty="0" smtClean="0"/>
                    </a:p>
                    <a:p>
                      <a:pPr marL="0" indent="0">
                        <a:buNone/>
                      </a:pPr>
                      <a:r>
                        <a:rPr lang="en-GB" sz="1800" dirty="0" smtClean="0"/>
                        <a:t>Caring </a:t>
                      </a:r>
                    </a:p>
                    <a:p>
                      <a:r>
                        <a:rPr lang="en-GB" sz="1800" dirty="0" smtClean="0"/>
                        <a:t>Helpfulness </a:t>
                      </a:r>
                    </a:p>
                    <a:p>
                      <a:r>
                        <a:rPr lang="en-GB" sz="1800" dirty="0" smtClean="0"/>
                        <a:t>Cooperation </a:t>
                      </a:r>
                    </a:p>
                    <a:p>
                      <a:r>
                        <a:rPr lang="en-GB" sz="1800" dirty="0" smtClean="0"/>
                        <a:t>Courage </a:t>
                      </a:r>
                    </a:p>
                    <a:p>
                      <a:r>
                        <a:rPr lang="en-GB" sz="1800" dirty="0" smtClean="0"/>
                        <a:t>Kindness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Summer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Courtesy 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Forgiveness 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Determination 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Self-discipline 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Gratitude </a:t>
                      </a:r>
                    </a:p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Honesty 	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1" dirty="0" smtClean="0"/>
                        <a:t>Spring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dirty="0" smtClean="0"/>
                        <a:t>Cleanliness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dirty="0" smtClean="0"/>
                        <a:t>Fairness </a:t>
                      </a:r>
                    </a:p>
                    <a:p>
                      <a:r>
                        <a:rPr lang="en-GB" sz="1800" dirty="0" smtClean="0"/>
                        <a:t>Friendliness </a:t>
                      </a:r>
                    </a:p>
                    <a:p>
                      <a:r>
                        <a:rPr lang="en-GB" sz="1800" dirty="0" smtClean="0"/>
                        <a:t>Service </a:t>
                      </a:r>
                    </a:p>
                    <a:p>
                      <a:r>
                        <a:rPr lang="en-GB" sz="1800" dirty="0" smtClean="0"/>
                        <a:t>Patience </a:t>
                      </a:r>
                    </a:p>
                    <a:p>
                      <a:r>
                        <a:rPr lang="en-GB" sz="1800" dirty="0" smtClean="0"/>
                        <a:t>Respect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1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Caterpillar Process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043" y="314703"/>
            <a:ext cx="1775748" cy="42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39013281"/>
              </p:ext>
            </p:extLst>
          </p:nvPr>
        </p:nvGraphicFramePr>
        <p:xfrm>
          <a:off x="107504" y="184482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620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8229600" cy="4021907"/>
          </a:xfrm>
        </p:spPr>
        <p:txBody>
          <a:bodyPr anchor="t" anchorCtr="0">
            <a:normAutofit/>
          </a:bodyPr>
          <a:lstStyle/>
          <a:p>
            <a:r>
              <a:rPr lang="en-GB" b="1" dirty="0" smtClean="0"/>
              <a:t>Educating character through stories</a:t>
            </a:r>
          </a:p>
          <a:p>
            <a:r>
              <a:rPr lang="en-GB" b="1" dirty="0" smtClean="0"/>
              <a:t>Virtue Literacy</a:t>
            </a:r>
          </a:p>
          <a:p>
            <a:r>
              <a:rPr lang="en-GB" b="1" dirty="0" smtClean="0"/>
              <a:t>Controlled Trial</a:t>
            </a:r>
          </a:p>
          <a:p>
            <a:r>
              <a:rPr lang="en-GB" b="1" dirty="0" smtClean="0"/>
              <a:t>Years 5 and 6</a:t>
            </a:r>
          </a:p>
          <a:p>
            <a:r>
              <a:rPr lang="en-GB" b="1" dirty="0" smtClean="0"/>
              <a:t>10 Stories + supporting materials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" y="156400"/>
            <a:ext cx="2436474" cy="7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26" y="332656"/>
            <a:ext cx="1728192" cy="41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rgbClr val="1F497D"/>
                </a:solidFill>
              </a:rPr>
              <a:t/>
            </a:r>
            <a:br>
              <a:rPr lang="en-GB" sz="3200" b="1" dirty="0" smtClean="0">
                <a:solidFill>
                  <a:srgbClr val="1F497D"/>
                </a:solidFill>
              </a:rPr>
            </a:br>
            <a:r>
              <a:rPr lang="en-GB" b="1" dirty="0">
                <a:solidFill>
                  <a:srgbClr val="1F497D"/>
                </a:solidFill>
              </a:rPr>
              <a:t>The Knightly Virtues</a:t>
            </a:r>
            <a:r>
              <a:rPr lang="en-GB" sz="3200" b="1" dirty="0">
                <a:solidFill>
                  <a:srgbClr val="1F497D"/>
                </a:solidFill>
              </a:rPr>
              <a:t/>
            </a:r>
            <a:br>
              <a:rPr lang="en-GB" sz="3200" b="1" dirty="0">
                <a:solidFill>
                  <a:srgbClr val="1F497D"/>
                </a:solidFill>
              </a:rPr>
            </a:br>
            <a:r>
              <a:rPr lang="en-GB" sz="3200" b="1" dirty="0">
                <a:solidFill>
                  <a:srgbClr val="1F497D"/>
                </a:solidFill>
              </a:rPr>
              <a:t/>
            </a:r>
            <a:br>
              <a:rPr lang="en-GB" sz="3200" b="1" dirty="0">
                <a:solidFill>
                  <a:srgbClr val="1F497D"/>
                </a:solidFill>
              </a:rPr>
            </a:br>
            <a:endParaRPr lang="en-GB" sz="32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1284</Words>
  <Application>Microsoft Office PowerPoint</Application>
  <PresentationFormat>On-screen Show (4:3)</PresentationFormat>
  <Paragraphs>209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Thank You Film Awards</vt:lpstr>
      <vt:lpstr>PowerPoint Presentation</vt:lpstr>
      <vt:lpstr>Schools of Character Report</vt:lpstr>
      <vt:lpstr>PowerPoint Presentation</vt:lpstr>
      <vt:lpstr> Primary Taught Approaches  </vt:lpstr>
      <vt:lpstr>  </vt:lpstr>
      <vt:lpstr>The Caterpillar Process</vt:lpstr>
      <vt:lpstr> The Knightly Virtues  </vt:lpstr>
      <vt:lpstr> Knightly Virtues Film  </vt:lpstr>
      <vt:lpstr> Teaching Character Through the Curriculum </vt:lpstr>
      <vt:lpstr>PowerPoint Presentation</vt:lpstr>
      <vt:lpstr>PowerPoint Presentation</vt:lpstr>
      <vt:lpstr>Thank You Film Awards</vt:lpstr>
      <vt:lpstr> Thank You Letter Awards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Thomas Cook</dc:creator>
  <cp:lastModifiedBy>Tom Harrison</cp:lastModifiedBy>
  <cp:revision>39</cp:revision>
  <cp:lastPrinted>2015-08-13T12:54:30Z</cp:lastPrinted>
  <dcterms:created xsi:type="dcterms:W3CDTF">2015-06-15T07:27:58Z</dcterms:created>
  <dcterms:modified xsi:type="dcterms:W3CDTF">2016-02-01T12:14:16Z</dcterms:modified>
</cp:coreProperties>
</file>