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306" r:id="rId2"/>
    <p:sldId id="258" r:id="rId3"/>
    <p:sldId id="322" r:id="rId4"/>
    <p:sldId id="321" r:id="rId5"/>
    <p:sldId id="318" r:id="rId6"/>
    <p:sldId id="317" r:id="rId7"/>
    <p:sldId id="316" r:id="rId8"/>
    <p:sldId id="314" r:id="rId9"/>
    <p:sldId id="313" r:id="rId10"/>
    <p:sldId id="346" r:id="rId11"/>
    <p:sldId id="333" r:id="rId12"/>
    <p:sldId id="332" r:id="rId13"/>
    <p:sldId id="341" r:id="rId14"/>
    <p:sldId id="343" r:id="rId15"/>
    <p:sldId id="342" r:id="rId16"/>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Lucida Grande" pitchFamily="1" charset="0"/>
        <a:ea typeface="ヒラギノ角ゴ Pro W3" pitchFamily="1" charset="-128"/>
        <a:cs typeface="+mn-cs"/>
      </a:defRPr>
    </a:lvl1pPr>
    <a:lvl2pPr marL="457200" algn="l" rtl="0" eaLnBrk="0" fontAlgn="base" hangingPunct="0">
      <a:spcBef>
        <a:spcPct val="0"/>
      </a:spcBef>
      <a:spcAft>
        <a:spcPct val="0"/>
      </a:spcAft>
      <a:defRPr sz="2400" kern="1200">
        <a:solidFill>
          <a:schemeClr val="tx1"/>
        </a:solidFill>
        <a:latin typeface="Lucida Grande" pitchFamily="1" charset="0"/>
        <a:ea typeface="ヒラギノ角ゴ Pro W3" pitchFamily="1" charset="-128"/>
        <a:cs typeface="+mn-cs"/>
      </a:defRPr>
    </a:lvl2pPr>
    <a:lvl3pPr marL="914400" algn="l" rtl="0" eaLnBrk="0" fontAlgn="base" hangingPunct="0">
      <a:spcBef>
        <a:spcPct val="0"/>
      </a:spcBef>
      <a:spcAft>
        <a:spcPct val="0"/>
      </a:spcAft>
      <a:defRPr sz="2400" kern="1200">
        <a:solidFill>
          <a:schemeClr val="tx1"/>
        </a:solidFill>
        <a:latin typeface="Lucida Grande" pitchFamily="1" charset="0"/>
        <a:ea typeface="ヒラギノ角ゴ Pro W3" pitchFamily="1" charset="-128"/>
        <a:cs typeface="+mn-cs"/>
      </a:defRPr>
    </a:lvl3pPr>
    <a:lvl4pPr marL="1371600" algn="l" rtl="0" eaLnBrk="0" fontAlgn="base" hangingPunct="0">
      <a:spcBef>
        <a:spcPct val="0"/>
      </a:spcBef>
      <a:spcAft>
        <a:spcPct val="0"/>
      </a:spcAft>
      <a:defRPr sz="2400" kern="1200">
        <a:solidFill>
          <a:schemeClr val="tx1"/>
        </a:solidFill>
        <a:latin typeface="Lucida Grande" pitchFamily="1" charset="0"/>
        <a:ea typeface="ヒラギノ角ゴ Pro W3" pitchFamily="1" charset="-128"/>
        <a:cs typeface="+mn-cs"/>
      </a:defRPr>
    </a:lvl4pPr>
    <a:lvl5pPr marL="1828800" algn="l" rtl="0" eaLnBrk="0" fontAlgn="base" hangingPunct="0">
      <a:spcBef>
        <a:spcPct val="0"/>
      </a:spcBef>
      <a:spcAft>
        <a:spcPct val="0"/>
      </a:spcAft>
      <a:defRPr sz="2400" kern="1200">
        <a:solidFill>
          <a:schemeClr val="tx1"/>
        </a:solidFill>
        <a:latin typeface="Lucida Grande" pitchFamily="1" charset="0"/>
        <a:ea typeface="ヒラギノ角ゴ Pro W3" pitchFamily="1" charset="-128"/>
        <a:cs typeface="+mn-cs"/>
      </a:defRPr>
    </a:lvl5pPr>
    <a:lvl6pPr marL="2286000" algn="l" defTabSz="914400" rtl="0" eaLnBrk="1" latinLnBrk="0" hangingPunct="1">
      <a:defRPr sz="2400" kern="1200">
        <a:solidFill>
          <a:schemeClr val="tx1"/>
        </a:solidFill>
        <a:latin typeface="Lucida Grande" pitchFamily="1" charset="0"/>
        <a:ea typeface="ヒラギノ角ゴ Pro W3" pitchFamily="1" charset="-128"/>
        <a:cs typeface="+mn-cs"/>
      </a:defRPr>
    </a:lvl6pPr>
    <a:lvl7pPr marL="2743200" algn="l" defTabSz="914400" rtl="0" eaLnBrk="1" latinLnBrk="0" hangingPunct="1">
      <a:defRPr sz="2400" kern="1200">
        <a:solidFill>
          <a:schemeClr val="tx1"/>
        </a:solidFill>
        <a:latin typeface="Lucida Grande" pitchFamily="1" charset="0"/>
        <a:ea typeface="ヒラギノ角ゴ Pro W3" pitchFamily="1" charset="-128"/>
        <a:cs typeface="+mn-cs"/>
      </a:defRPr>
    </a:lvl7pPr>
    <a:lvl8pPr marL="3200400" algn="l" defTabSz="914400" rtl="0" eaLnBrk="1" latinLnBrk="0" hangingPunct="1">
      <a:defRPr sz="2400" kern="1200">
        <a:solidFill>
          <a:schemeClr val="tx1"/>
        </a:solidFill>
        <a:latin typeface="Lucida Grande" pitchFamily="1" charset="0"/>
        <a:ea typeface="ヒラギノ角ゴ Pro W3" pitchFamily="1" charset="-128"/>
        <a:cs typeface="+mn-cs"/>
      </a:defRPr>
    </a:lvl8pPr>
    <a:lvl9pPr marL="3657600" algn="l" defTabSz="914400" rtl="0" eaLnBrk="1" latinLnBrk="0" hangingPunct="1">
      <a:defRPr sz="2400" kern="1200">
        <a:solidFill>
          <a:schemeClr val="tx1"/>
        </a:solidFill>
        <a:latin typeface="Lucida Grande" pitchFamily="1" charset="0"/>
        <a:ea typeface="ヒラギノ角ゴ Pro W3"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34578" autoAdjust="0"/>
    <p:restoredTop sz="86408" autoAdjust="0"/>
  </p:normalViewPr>
  <p:slideViewPr>
    <p:cSldViewPr>
      <p:cViewPr>
        <p:scale>
          <a:sx n="75" d="100"/>
          <a:sy n="75" d="100"/>
        </p:scale>
        <p:origin x="-1476" y="-8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321" tIns="45661" rIns="91321" bIns="45661" numCol="1" anchor="t" anchorCtr="0" compatLnSpc="1">
            <a:prstTxWarp prst="textNoShape">
              <a:avLst/>
            </a:prstTxWarp>
          </a:bodyPr>
          <a:lstStyle>
            <a:lvl1pPr defTabSz="912813">
              <a:defRPr sz="1200"/>
            </a:lvl1pPr>
          </a:lstStyle>
          <a:p>
            <a:pPr>
              <a:defRPr/>
            </a:pPr>
            <a:endParaRPr lang="en-US"/>
          </a:p>
        </p:txBody>
      </p:sp>
      <p:sp>
        <p:nvSpPr>
          <p:cNvPr id="409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1321" tIns="45661" rIns="91321" bIns="45661" numCol="1" anchor="t" anchorCtr="0" compatLnSpc="1">
            <a:prstTxWarp prst="textNoShape">
              <a:avLst/>
            </a:prstTxWarp>
          </a:bodyPr>
          <a:lstStyle>
            <a:lvl1pPr algn="r" defTabSz="912813">
              <a:defRPr sz="1200"/>
            </a:lvl1pPr>
          </a:lstStyle>
          <a:p>
            <a:pPr>
              <a:defRPr/>
            </a:pPr>
            <a:endParaRPr lang="en-US"/>
          </a:p>
        </p:txBody>
      </p:sp>
      <p:sp>
        <p:nvSpPr>
          <p:cNvPr id="4100"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p:spPr>
        <p:txBody>
          <a:bodyPr vert="horz" wrap="square" lIns="91321" tIns="45661" rIns="91321" bIns="45661" numCol="1" anchor="b" anchorCtr="0" compatLnSpc="1">
            <a:prstTxWarp prst="textNoShape">
              <a:avLst/>
            </a:prstTxWarp>
          </a:bodyPr>
          <a:lstStyle>
            <a:lvl1pPr defTabSz="912813">
              <a:defRPr sz="1200"/>
            </a:lvl1pPr>
          </a:lstStyle>
          <a:p>
            <a:pPr>
              <a:defRPr/>
            </a:pPr>
            <a:endParaRPr lang="en-US"/>
          </a:p>
        </p:txBody>
      </p:sp>
      <p:sp>
        <p:nvSpPr>
          <p:cNvPr id="4101" name="Rectangle 5"/>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p:spPr>
        <p:txBody>
          <a:bodyPr vert="horz" wrap="square" lIns="91321" tIns="45661" rIns="91321" bIns="45661" numCol="1" anchor="b" anchorCtr="0" compatLnSpc="1">
            <a:prstTxWarp prst="textNoShape">
              <a:avLst/>
            </a:prstTxWarp>
          </a:bodyPr>
          <a:lstStyle>
            <a:lvl1pPr algn="r" defTabSz="912813">
              <a:defRPr sz="1200"/>
            </a:lvl1pPr>
          </a:lstStyle>
          <a:p>
            <a:pPr>
              <a:defRPr/>
            </a:pPr>
            <a:fld id="{F17683A6-9C77-4216-98B9-C77F19888180}" type="slidenum">
              <a:rPr lang="en-US"/>
              <a:pPr>
                <a:defRPr/>
              </a:pPr>
              <a:t>‹#›</a:t>
            </a:fld>
            <a:endParaRPr lang="en-US"/>
          </a:p>
        </p:txBody>
      </p:sp>
    </p:spTree>
    <p:extLst>
      <p:ext uri="{BB962C8B-B14F-4D97-AF65-F5344CB8AC3E}">
        <p14:creationId xmlns:p14="http://schemas.microsoft.com/office/powerpoint/2010/main" val="2385312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321" tIns="45661" rIns="91321" bIns="45661" numCol="1" anchor="t" anchorCtr="0" compatLnSpc="1">
            <a:prstTxWarp prst="textNoShape">
              <a:avLst/>
            </a:prstTxWarp>
          </a:bodyPr>
          <a:lstStyle>
            <a:lvl1pPr defTabSz="912813">
              <a:defRPr sz="1200"/>
            </a:lvl1pPr>
          </a:lstStyle>
          <a:p>
            <a:pPr>
              <a:defRPr/>
            </a:pPr>
            <a:endParaRPr lang="en-GB"/>
          </a:p>
        </p:txBody>
      </p:sp>
      <p:sp>
        <p:nvSpPr>
          <p:cNvPr id="46083"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321" tIns="45661" rIns="91321" bIns="45661" numCol="1" anchor="t" anchorCtr="0" compatLnSpc="1">
            <a:prstTxWarp prst="textNoShape">
              <a:avLst/>
            </a:prstTxWarp>
          </a:bodyPr>
          <a:lstStyle>
            <a:lvl1pPr algn="r" defTabSz="912813">
              <a:defRPr sz="1200"/>
            </a:lvl1pPr>
          </a:lstStyle>
          <a:p>
            <a:pPr>
              <a:defRPr/>
            </a:pPr>
            <a:endParaRPr lang="en-GB"/>
          </a:p>
        </p:txBody>
      </p:sp>
      <p:sp>
        <p:nvSpPr>
          <p:cNvPr id="32772" name="Rectangle 4"/>
          <p:cNvSpPr>
            <a:spLocks noGrp="1" noRot="1" noChangeAspect="1" noChangeArrowheads="1" noTextEdit="1"/>
          </p:cNvSpPr>
          <p:nvPr>
            <p:ph type="sldImg" idx="2"/>
          </p:nvPr>
        </p:nvSpPr>
        <p:spPr bwMode="auto">
          <a:xfrm>
            <a:off x="919163" y="744538"/>
            <a:ext cx="4960937" cy="3721100"/>
          </a:xfrm>
          <a:prstGeom prst="rect">
            <a:avLst/>
          </a:prstGeom>
          <a:noFill/>
          <a:ln w="9525">
            <a:solidFill>
              <a:srgbClr val="000000"/>
            </a:solidFill>
            <a:miter lim="800000"/>
            <a:headEnd/>
            <a:tailEnd/>
          </a:ln>
        </p:spPr>
      </p:sp>
      <p:sp>
        <p:nvSpPr>
          <p:cNvPr id="46085"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321" tIns="45661" rIns="91321" bIns="45661"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6086"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321" tIns="45661" rIns="91321" bIns="45661" numCol="1" anchor="b" anchorCtr="0" compatLnSpc="1">
            <a:prstTxWarp prst="textNoShape">
              <a:avLst/>
            </a:prstTxWarp>
          </a:bodyPr>
          <a:lstStyle>
            <a:lvl1pPr defTabSz="912813">
              <a:defRPr sz="1200"/>
            </a:lvl1pPr>
          </a:lstStyle>
          <a:p>
            <a:pPr>
              <a:defRPr/>
            </a:pPr>
            <a:endParaRPr lang="en-GB"/>
          </a:p>
        </p:txBody>
      </p:sp>
      <p:sp>
        <p:nvSpPr>
          <p:cNvPr id="46087"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321" tIns="45661" rIns="91321" bIns="45661" numCol="1" anchor="b" anchorCtr="0" compatLnSpc="1">
            <a:prstTxWarp prst="textNoShape">
              <a:avLst/>
            </a:prstTxWarp>
          </a:bodyPr>
          <a:lstStyle>
            <a:lvl1pPr algn="r" defTabSz="912813">
              <a:defRPr sz="1200"/>
            </a:lvl1pPr>
          </a:lstStyle>
          <a:p>
            <a:pPr>
              <a:defRPr/>
            </a:pPr>
            <a:fld id="{7DC65AD9-DE65-4106-8DBC-4BC088881456}" type="slidenum">
              <a:rPr lang="en-GB"/>
              <a:pPr>
                <a:defRPr/>
              </a:pPr>
              <a:t>‹#›</a:t>
            </a:fld>
            <a:endParaRPr lang="en-GB"/>
          </a:p>
        </p:txBody>
      </p:sp>
    </p:spTree>
    <p:extLst>
      <p:ext uri="{BB962C8B-B14F-4D97-AF65-F5344CB8AC3E}">
        <p14:creationId xmlns:p14="http://schemas.microsoft.com/office/powerpoint/2010/main" val="16149467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Lucida Grande" pitchFamily="1" charset="0"/>
        <a:ea typeface="ヒラギノ角ゴ Pro W3" pitchFamily="1" charset="-128"/>
        <a:cs typeface="+mn-cs"/>
      </a:defRPr>
    </a:lvl1pPr>
    <a:lvl2pPr marL="457200" algn="l" rtl="0" eaLnBrk="0" fontAlgn="base" hangingPunct="0">
      <a:spcBef>
        <a:spcPct val="30000"/>
      </a:spcBef>
      <a:spcAft>
        <a:spcPct val="0"/>
      </a:spcAft>
      <a:defRPr sz="1200" kern="1200">
        <a:solidFill>
          <a:schemeClr val="tx1"/>
        </a:solidFill>
        <a:latin typeface="Lucida Grande" pitchFamily="1" charset="0"/>
        <a:ea typeface="ヒラギノ角ゴ Pro W3" pitchFamily="1" charset="-128"/>
        <a:cs typeface="+mn-cs"/>
      </a:defRPr>
    </a:lvl2pPr>
    <a:lvl3pPr marL="914400" algn="l" rtl="0" eaLnBrk="0" fontAlgn="base" hangingPunct="0">
      <a:spcBef>
        <a:spcPct val="30000"/>
      </a:spcBef>
      <a:spcAft>
        <a:spcPct val="0"/>
      </a:spcAft>
      <a:defRPr sz="1200" kern="1200">
        <a:solidFill>
          <a:schemeClr val="tx1"/>
        </a:solidFill>
        <a:latin typeface="Lucida Grande" pitchFamily="1" charset="0"/>
        <a:ea typeface="ヒラギノ角ゴ Pro W3" pitchFamily="1" charset="-128"/>
        <a:cs typeface="+mn-cs"/>
      </a:defRPr>
    </a:lvl3pPr>
    <a:lvl4pPr marL="1371600" algn="l" rtl="0" eaLnBrk="0" fontAlgn="base" hangingPunct="0">
      <a:spcBef>
        <a:spcPct val="30000"/>
      </a:spcBef>
      <a:spcAft>
        <a:spcPct val="0"/>
      </a:spcAft>
      <a:defRPr sz="1200" kern="1200">
        <a:solidFill>
          <a:schemeClr val="tx1"/>
        </a:solidFill>
        <a:latin typeface="Lucida Grande" pitchFamily="1" charset="0"/>
        <a:ea typeface="ヒラギノ角ゴ Pro W3" pitchFamily="1" charset="-128"/>
        <a:cs typeface="+mn-cs"/>
      </a:defRPr>
    </a:lvl4pPr>
    <a:lvl5pPr marL="1828800" algn="l" rtl="0" eaLnBrk="0" fontAlgn="base" hangingPunct="0">
      <a:spcBef>
        <a:spcPct val="30000"/>
      </a:spcBef>
      <a:spcAft>
        <a:spcPct val="0"/>
      </a:spcAft>
      <a:defRPr sz="1200" kern="1200">
        <a:solidFill>
          <a:schemeClr val="tx1"/>
        </a:solidFill>
        <a:latin typeface="Lucida Grande" pitchFamily="1"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84" name="Rectangle 12"/>
          <p:cNvSpPr>
            <a:spLocks noGrp="1" noChangeArrowheads="1"/>
          </p:cNvSpPr>
          <p:nvPr>
            <p:ph type="ctrTitle"/>
          </p:nvPr>
        </p:nvSpPr>
        <p:spPr>
          <a:xfrm>
            <a:off x="539750" y="685800"/>
            <a:ext cx="6705600" cy="831850"/>
          </a:xfrm>
        </p:spPr>
        <p:txBody>
          <a:bodyPr/>
          <a:lstStyle>
            <a:lvl1pPr>
              <a:defRPr>
                <a:solidFill>
                  <a:schemeClr val="bg1"/>
                </a:solidFill>
              </a:defRPr>
            </a:lvl1pPr>
          </a:lstStyle>
          <a:p>
            <a:r>
              <a:rPr lang="en-US"/>
              <a:t>Click to edit Master title style</a:t>
            </a:r>
          </a:p>
        </p:txBody>
      </p:sp>
      <p:sp>
        <p:nvSpPr>
          <p:cNvPr id="3085" name="Rectangle 13"/>
          <p:cNvSpPr>
            <a:spLocks noGrp="1" noChangeArrowheads="1"/>
          </p:cNvSpPr>
          <p:nvPr>
            <p:ph type="subTitle" idx="1"/>
          </p:nvPr>
        </p:nvSpPr>
        <p:spPr>
          <a:xfrm>
            <a:off x="539750" y="2205038"/>
            <a:ext cx="6400800" cy="2362200"/>
          </a:xfrm>
        </p:spPr>
        <p:txBody>
          <a:bodyPr/>
          <a:lstStyle>
            <a:lvl1pPr marL="0" indent="0">
              <a:defRPr sz="1800">
                <a:solidFill>
                  <a:schemeClr val="bg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Calibri" pitchFamily="34" charset="0"/>
          <a:ea typeface="ヒラギノ角ゴ Pro W3" pitchFamily="1" charset="-128"/>
        </a:defRPr>
      </a:lvl2pPr>
      <a:lvl3pPr algn="l" rtl="0" eaLnBrk="0" fontAlgn="base" hangingPunct="0">
        <a:spcBef>
          <a:spcPct val="0"/>
        </a:spcBef>
        <a:spcAft>
          <a:spcPct val="0"/>
        </a:spcAft>
        <a:defRPr sz="3200">
          <a:solidFill>
            <a:schemeClr val="tx2"/>
          </a:solidFill>
          <a:latin typeface="Calibri" pitchFamily="34" charset="0"/>
          <a:ea typeface="ヒラギノ角ゴ Pro W3" pitchFamily="1" charset="-128"/>
        </a:defRPr>
      </a:lvl3pPr>
      <a:lvl4pPr algn="l" rtl="0" eaLnBrk="0" fontAlgn="base" hangingPunct="0">
        <a:spcBef>
          <a:spcPct val="0"/>
        </a:spcBef>
        <a:spcAft>
          <a:spcPct val="0"/>
        </a:spcAft>
        <a:defRPr sz="3200">
          <a:solidFill>
            <a:schemeClr val="tx2"/>
          </a:solidFill>
          <a:latin typeface="Calibri" pitchFamily="34" charset="0"/>
          <a:ea typeface="ヒラギノ角ゴ Pro W3" pitchFamily="1" charset="-128"/>
        </a:defRPr>
      </a:lvl4pPr>
      <a:lvl5pPr algn="l" rtl="0" eaLnBrk="0" fontAlgn="base" hangingPunct="0">
        <a:spcBef>
          <a:spcPct val="0"/>
        </a:spcBef>
        <a:spcAft>
          <a:spcPct val="0"/>
        </a:spcAft>
        <a:defRPr sz="3200">
          <a:solidFill>
            <a:schemeClr val="tx2"/>
          </a:solidFill>
          <a:latin typeface="Calibri" pitchFamily="34" charset="0"/>
          <a:ea typeface="ヒラギノ角ゴ Pro W3" pitchFamily="1" charset="-128"/>
        </a:defRPr>
      </a:lvl5pPr>
      <a:lvl6pPr marL="457200" algn="l" rtl="0" fontAlgn="base">
        <a:spcBef>
          <a:spcPct val="0"/>
        </a:spcBef>
        <a:spcAft>
          <a:spcPct val="0"/>
        </a:spcAft>
        <a:defRPr sz="3200">
          <a:solidFill>
            <a:schemeClr val="tx2"/>
          </a:solidFill>
          <a:latin typeface="Calibri" pitchFamily="34" charset="0"/>
          <a:ea typeface="ヒラギノ角ゴ Pro W3" pitchFamily="1" charset="-128"/>
        </a:defRPr>
      </a:lvl6pPr>
      <a:lvl7pPr marL="914400" algn="l" rtl="0" fontAlgn="base">
        <a:spcBef>
          <a:spcPct val="0"/>
        </a:spcBef>
        <a:spcAft>
          <a:spcPct val="0"/>
        </a:spcAft>
        <a:defRPr sz="3200">
          <a:solidFill>
            <a:schemeClr val="tx2"/>
          </a:solidFill>
          <a:latin typeface="Calibri" pitchFamily="34" charset="0"/>
          <a:ea typeface="ヒラギノ角ゴ Pro W3" pitchFamily="1" charset="-128"/>
        </a:defRPr>
      </a:lvl7pPr>
      <a:lvl8pPr marL="1371600" algn="l" rtl="0" fontAlgn="base">
        <a:spcBef>
          <a:spcPct val="0"/>
        </a:spcBef>
        <a:spcAft>
          <a:spcPct val="0"/>
        </a:spcAft>
        <a:defRPr sz="3200">
          <a:solidFill>
            <a:schemeClr val="tx2"/>
          </a:solidFill>
          <a:latin typeface="Calibri" pitchFamily="34" charset="0"/>
          <a:ea typeface="ヒラギノ角ゴ Pro W3" pitchFamily="1" charset="-128"/>
        </a:defRPr>
      </a:lvl8pPr>
      <a:lvl9pPr marL="1828800" algn="l" rtl="0" fontAlgn="base">
        <a:spcBef>
          <a:spcPct val="0"/>
        </a:spcBef>
        <a:spcAft>
          <a:spcPct val="0"/>
        </a:spcAft>
        <a:defRPr sz="3200">
          <a:solidFill>
            <a:schemeClr val="tx2"/>
          </a:solidFill>
          <a:latin typeface="Calibri" pitchFamily="34" charset="0"/>
          <a:ea typeface="ヒラギノ角ゴ Pro W3"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andy.aston@onenortheast.co.u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7.jpeg"/><Relationship Id="rId4" Type="http://schemas.openxmlformats.org/officeDocument/2006/relationships/hyperlink" Target="http://www.rowntreegordo.co.u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11"/>
          <p:cNvGrpSpPr>
            <a:grpSpLocks/>
          </p:cNvGrpSpPr>
          <p:nvPr/>
        </p:nvGrpSpPr>
        <p:grpSpPr bwMode="auto">
          <a:xfrm>
            <a:off x="0" y="0"/>
            <a:ext cx="9145588" cy="6859588"/>
            <a:chOff x="0" y="0"/>
            <a:chExt cx="5761" cy="4321"/>
          </a:xfrm>
        </p:grpSpPr>
        <p:pic>
          <p:nvPicPr>
            <p:cNvPr id="2056" name="Picture 2" descr="11254 PP TITLE Slide Master"/>
            <p:cNvPicPr>
              <a:picLocks noChangeAspect="1" noChangeArrowheads="1"/>
            </p:cNvPicPr>
            <p:nvPr/>
          </p:nvPicPr>
          <p:blipFill>
            <a:blip r:embed="rId2"/>
            <a:srcRect/>
            <a:stretch>
              <a:fillRect/>
            </a:stretch>
          </p:blipFill>
          <p:spPr bwMode="auto">
            <a:xfrm>
              <a:off x="0" y="0"/>
              <a:ext cx="5761" cy="4321"/>
            </a:xfrm>
            <a:prstGeom prst="rect">
              <a:avLst/>
            </a:prstGeom>
            <a:noFill/>
            <a:ln w="9525">
              <a:noFill/>
              <a:miter lim="800000"/>
              <a:headEnd/>
              <a:tailEnd/>
            </a:ln>
          </p:spPr>
        </p:pic>
        <p:pic>
          <p:nvPicPr>
            <p:cNvPr id="2057" name="Picture 10" descr="11254 PP Slide Master 1"/>
            <p:cNvPicPr>
              <a:picLocks noChangeAspect="1" noChangeArrowheads="1"/>
            </p:cNvPicPr>
            <p:nvPr/>
          </p:nvPicPr>
          <p:blipFill>
            <a:blip r:embed="rId3"/>
            <a:srcRect l="16161" t="87132" r="79118"/>
            <a:stretch>
              <a:fillRect/>
            </a:stretch>
          </p:blipFill>
          <p:spPr bwMode="auto">
            <a:xfrm>
              <a:off x="22" y="3771"/>
              <a:ext cx="1044" cy="533"/>
            </a:xfrm>
            <a:prstGeom prst="rect">
              <a:avLst/>
            </a:prstGeom>
            <a:noFill/>
            <a:ln w="9525">
              <a:noFill/>
              <a:miter lim="800000"/>
              <a:headEnd/>
              <a:tailEnd/>
            </a:ln>
          </p:spPr>
        </p:pic>
      </p:grpSp>
      <p:sp>
        <p:nvSpPr>
          <p:cNvPr id="2051" name="Rectangle 3"/>
          <p:cNvSpPr>
            <a:spLocks noGrp="1" noChangeArrowheads="1"/>
          </p:cNvSpPr>
          <p:nvPr>
            <p:ph type="ctrTitle"/>
          </p:nvPr>
        </p:nvSpPr>
        <p:spPr/>
        <p:txBody>
          <a:bodyPr/>
          <a:lstStyle/>
          <a:p>
            <a:pPr eaLnBrk="1" hangingPunct="1"/>
            <a:r>
              <a:rPr lang="en-GB" smtClean="0"/>
              <a:t>Public Relations – A Practical Guide</a:t>
            </a:r>
          </a:p>
        </p:txBody>
      </p:sp>
      <p:sp>
        <p:nvSpPr>
          <p:cNvPr id="2052" name="Rectangle 4"/>
          <p:cNvSpPr>
            <a:spLocks noGrp="1" noChangeArrowheads="1"/>
          </p:cNvSpPr>
          <p:nvPr>
            <p:ph type="subTitle" idx="1"/>
          </p:nvPr>
        </p:nvSpPr>
        <p:spPr>
          <a:xfrm>
            <a:off x="611188" y="2276475"/>
            <a:ext cx="6697662" cy="3457575"/>
          </a:xfrm>
        </p:spPr>
        <p:txBody>
          <a:bodyPr/>
          <a:lstStyle/>
          <a:p>
            <a:pPr marL="342900" indent="-342900" eaLnBrk="1" hangingPunct="1">
              <a:buFontTx/>
              <a:buNone/>
            </a:pPr>
            <a:r>
              <a:rPr lang="en-GB" sz="2400" smtClean="0"/>
              <a:t>Aoife Forbes (eefa!)</a:t>
            </a:r>
          </a:p>
          <a:p>
            <a:pPr marL="342900" indent="-342900" eaLnBrk="1" hangingPunct="1">
              <a:buFontTx/>
              <a:buNone/>
            </a:pPr>
            <a:endParaRPr lang="en-GB" sz="2400" smtClean="0"/>
          </a:p>
          <a:p>
            <a:pPr marL="342900" indent="-342900" eaLnBrk="1" hangingPunct="1">
              <a:buFontTx/>
              <a:buNone/>
            </a:pPr>
            <a:r>
              <a:rPr lang="en-GB" sz="2400" smtClean="0"/>
              <a:t>Regional Image PR Manager  inc. Tourism</a:t>
            </a:r>
          </a:p>
          <a:p>
            <a:pPr marL="342900" indent="-342900" eaLnBrk="1" hangingPunct="1">
              <a:buFontTx/>
              <a:buNone/>
            </a:pPr>
            <a:endParaRPr lang="en-GB" sz="2400" smtClean="0"/>
          </a:p>
          <a:p>
            <a:pPr marL="342900" indent="-342900" eaLnBrk="1" hangingPunct="1">
              <a:buFontTx/>
              <a:buNone/>
            </a:pPr>
            <a:r>
              <a:rPr lang="en-GB" sz="2400" smtClean="0"/>
              <a:t>One North East</a:t>
            </a:r>
          </a:p>
          <a:p>
            <a:pPr marL="342900" indent="-342900" eaLnBrk="1" hangingPunct="1">
              <a:buFontTx/>
              <a:buNone/>
            </a:pPr>
            <a:endParaRPr lang="en-GB" sz="2400" smtClean="0"/>
          </a:p>
          <a:p>
            <a:pPr marL="342900" indent="-342900" eaLnBrk="1" hangingPunct="1"/>
            <a:endParaRPr lang="en-GB" sz="2400" smtClean="0"/>
          </a:p>
          <a:p>
            <a:pPr marL="342900" indent="-342900" eaLnBrk="1" hangingPunct="1"/>
            <a:endParaRPr lang="en-GB" sz="2400" smtClean="0"/>
          </a:p>
          <a:p>
            <a:pPr marL="342900" indent="-342900" eaLnBrk="1" hangingPunct="1"/>
            <a:endParaRPr lang="en-GB" sz="2400" smtClean="0"/>
          </a:p>
        </p:txBody>
      </p:sp>
      <p:sp>
        <p:nvSpPr>
          <p:cNvPr id="2053" name="Rectangle 5"/>
          <p:cNvSpPr>
            <a:spLocks noChangeArrowheads="1"/>
          </p:cNvSpPr>
          <p:nvPr/>
        </p:nvSpPr>
        <p:spPr bwMode="auto">
          <a:xfrm>
            <a:off x="93663" y="496888"/>
            <a:ext cx="184150" cy="457200"/>
          </a:xfrm>
          <a:prstGeom prst="rect">
            <a:avLst/>
          </a:prstGeom>
          <a:noFill/>
          <a:ln w="9525">
            <a:noFill/>
            <a:miter lim="800000"/>
            <a:headEnd/>
            <a:tailEnd/>
          </a:ln>
        </p:spPr>
        <p:txBody>
          <a:bodyPr wrap="none">
            <a:spAutoFit/>
          </a:bodyPr>
          <a:lstStyle/>
          <a:p>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
          <p:cNvGrpSpPr>
            <a:grpSpLocks/>
          </p:cNvGrpSpPr>
          <p:nvPr/>
        </p:nvGrpSpPr>
        <p:grpSpPr bwMode="auto">
          <a:xfrm>
            <a:off x="0" y="0"/>
            <a:ext cx="9145588" cy="6859588"/>
            <a:chOff x="0" y="0"/>
            <a:chExt cx="5761" cy="4321"/>
          </a:xfrm>
        </p:grpSpPr>
        <p:pic>
          <p:nvPicPr>
            <p:cNvPr id="16396" name="Picture 3" descr="11254 PP Slide Master 1"/>
            <p:cNvPicPr>
              <a:picLocks noChangeAspect="1" noChangeArrowheads="1"/>
            </p:cNvPicPr>
            <p:nvPr/>
          </p:nvPicPr>
          <p:blipFill>
            <a:blip r:embed="rId2"/>
            <a:srcRect/>
            <a:stretch>
              <a:fillRect/>
            </a:stretch>
          </p:blipFill>
          <p:spPr bwMode="auto">
            <a:xfrm>
              <a:off x="0" y="0"/>
              <a:ext cx="5761" cy="4321"/>
            </a:xfrm>
            <a:prstGeom prst="rect">
              <a:avLst/>
            </a:prstGeom>
            <a:noFill/>
            <a:ln w="9525">
              <a:noFill/>
              <a:miter lim="800000"/>
              <a:headEnd/>
              <a:tailEnd/>
            </a:ln>
          </p:spPr>
        </p:pic>
        <p:pic>
          <p:nvPicPr>
            <p:cNvPr id="16397" name="Picture 4" descr="11254 PP Slide Master 1"/>
            <p:cNvPicPr>
              <a:picLocks noChangeAspect="1" noChangeArrowheads="1"/>
            </p:cNvPicPr>
            <p:nvPr/>
          </p:nvPicPr>
          <p:blipFill>
            <a:blip r:embed="rId3"/>
            <a:srcRect l="16161" t="87132" r="79118"/>
            <a:stretch>
              <a:fillRect/>
            </a:stretch>
          </p:blipFill>
          <p:spPr bwMode="auto">
            <a:xfrm>
              <a:off x="22" y="3771"/>
              <a:ext cx="1044" cy="533"/>
            </a:xfrm>
            <a:prstGeom prst="rect">
              <a:avLst/>
            </a:prstGeom>
            <a:noFill/>
            <a:ln w="9525">
              <a:noFill/>
              <a:miter lim="800000"/>
              <a:headEnd/>
              <a:tailEnd/>
            </a:ln>
          </p:spPr>
        </p:pic>
      </p:grpSp>
      <p:sp>
        <p:nvSpPr>
          <p:cNvPr id="16387" name="Rectangle 5"/>
          <p:cNvSpPr>
            <a:spLocks noGrp="1" noChangeArrowheads="1"/>
          </p:cNvSpPr>
          <p:nvPr>
            <p:ph type="ctrTitle"/>
          </p:nvPr>
        </p:nvSpPr>
        <p:spPr/>
        <p:txBody>
          <a:bodyPr/>
          <a:lstStyle/>
          <a:p>
            <a:pPr eaLnBrk="1" hangingPunct="1"/>
            <a:r>
              <a:rPr lang="en-GB" sz="3600" smtClean="0"/>
              <a:t>Proactive PR</a:t>
            </a:r>
          </a:p>
        </p:txBody>
      </p:sp>
      <p:sp>
        <p:nvSpPr>
          <p:cNvPr id="16388" name="Rectangle 6"/>
          <p:cNvSpPr>
            <a:spLocks noGrp="1" noChangeArrowheads="1"/>
          </p:cNvSpPr>
          <p:nvPr>
            <p:ph type="subTitle" idx="1"/>
          </p:nvPr>
        </p:nvSpPr>
        <p:spPr>
          <a:xfrm>
            <a:off x="609600" y="2205038"/>
            <a:ext cx="6483350" cy="3673475"/>
          </a:xfrm>
        </p:spPr>
        <p:txBody>
          <a:bodyPr/>
          <a:lstStyle/>
          <a:p>
            <a:pPr marL="342900" indent="-342900" eaLnBrk="1" hangingPunct="1"/>
            <a:r>
              <a:rPr lang="en-GB" smtClean="0"/>
              <a:t>If it is about an event, invite the newspaper to come and take a photo which you set up</a:t>
            </a:r>
          </a:p>
          <a:p>
            <a:pPr marL="342900" indent="-342900" eaLnBrk="1" hangingPunct="1"/>
            <a:r>
              <a:rPr lang="en-GB" smtClean="0"/>
              <a:t>Always tell press before – not after!</a:t>
            </a:r>
          </a:p>
          <a:p>
            <a:pPr marL="342900" indent="-342900" eaLnBrk="1" hangingPunct="1"/>
            <a:r>
              <a:rPr lang="en-GB" smtClean="0"/>
              <a:t>Don’t forget to add in your contact details</a:t>
            </a:r>
          </a:p>
          <a:p>
            <a:pPr marL="342900" indent="-342900" eaLnBrk="1" hangingPunct="1"/>
            <a:r>
              <a:rPr lang="en-GB" smtClean="0"/>
              <a:t>Try and do as much work for press, huge job cuts in newspapers especially </a:t>
            </a:r>
          </a:p>
          <a:p>
            <a:pPr marL="342900" indent="-342900" eaLnBrk="1" hangingPunct="1"/>
            <a:r>
              <a:rPr lang="en-GB" smtClean="0"/>
              <a:t>Don’t be afraid to just pick up the phone and chat</a:t>
            </a:r>
          </a:p>
          <a:p>
            <a:pPr marL="342900" indent="-342900" eaLnBrk="1" hangingPunct="1"/>
            <a:r>
              <a:rPr lang="en-GB" smtClean="0"/>
              <a:t>Don’t get too bogged down informalities – building relationships is more important</a:t>
            </a:r>
          </a:p>
          <a:p>
            <a:pPr marL="342900" indent="-342900" eaLnBrk="1" hangingPunct="1"/>
            <a:r>
              <a:rPr lang="en-GB" smtClean="0"/>
              <a:t>Press work is not clock in, clock out – never turn press down! </a:t>
            </a:r>
          </a:p>
          <a:p>
            <a:pPr marL="342900" indent="-342900" eaLnBrk="1" hangingPunct="1"/>
            <a:endParaRPr lang="en-US" smtClean="0"/>
          </a:p>
        </p:txBody>
      </p:sp>
      <p:sp>
        <p:nvSpPr>
          <p:cNvPr id="16389" name="Rectangle 7"/>
          <p:cNvSpPr>
            <a:spLocks noChangeArrowheads="1"/>
          </p:cNvSpPr>
          <p:nvPr/>
        </p:nvSpPr>
        <p:spPr bwMode="auto">
          <a:xfrm>
            <a:off x="93663" y="496888"/>
            <a:ext cx="184150" cy="457200"/>
          </a:xfrm>
          <a:prstGeom prst="rect">
            <a:avLst/>
          </a:prstGeom>
          <a:noFill/>
          <a:ln w="9525">
            <a:noFill/>
            <a:miter lim="800000"/>
            <a:headEnd/>
            <a:tailEnd/>
          </a:ln>
        </p:spPr>
        <p:txBody>
          <a:bodyPr wrap="none">
            <a:spAutoFit/>
          </a:bodyPr>
          <a:lstStyle/>
          <a:p>
            <a:endParaRPr lang="en-GB"/>
          </a:p>
        </p:txBody>
      </p:sp>
      <p:pic>
        <p:nvPicPr>
          <p:cNvPr id="16390" name="Picture 8" descr="The Sage Gateshead external"/>
          <p:cNvPicPr>
            <a:picLocks noChangeAspect="1" noChangeArrowheads="1"/>
          </p:cNvPicPr>
          <p:nvPr/>
        </p:nvPicPr>
        <p:blipFill>
          <a:blip r:embed="rId4" cstate="print"/>
          <a:srcRect l="39581" t="9483" r="10179"/>
          <a:stretch>
            <a:fillRect/>
          </a:stretch>
        </p:blipFill>
        <p:spPr bwMode="auto">
          <a:xfrm>
            <a:off x="7380288" y="4797425"/>
            <a:ext cx="1763712" cy="2060575"/>
          </a:xfrm>
          <a:prstGeom prst="rect">
            <a:avLst/>
          </a:prstGeom>
          <a:noFill/>
          <a:ln w="9525">
            <a:noFill/>
            <a:miter lim="800000"/>
            <a:headEnd/>
            <a:tailEnd/>
          </a:ln>
        </p:spPr>
      </p:pic>
      <p:pic>
        <p:nvPicPr>
          <p:cNvPr id="16391" name="Picture 9" descr="Hadrian's Wall_Countryside"/>
          <p:cNvPicPr>
            <a:picLocks noChangeAspect="1" noChangeArrowheads="1"/>
          </p:cNvPicPr>
          <p:nvPr/>
        </p:nvPicPr>
        <p:blipFill>
          <a:blip r:embed="rId5"/>
          <a:srcRect r="28554" b="952"/>
          <a:stretch>
            <a:fillRect/>
          </a:stretch>
        </p:blipFill>
        <p:spPr bwMode="auto">
          <a:xfrm>
            <a:off x="7380288" y="1989138"/>
            <a:ext cx="1763712" cy="2808287"/>
          </a:xfrm>
          <a:prstGeom prst="rect">
            <a:avLst/>
          </a:prstGeom>
          <a:noFill/>
          <a:ln w="9525">
            <a:noFill/>
            <a:miter lim="800000"/>
            <a:headEnd/>
            <a:tailEnd/>
          </a:ln>
        </p:spPr>
      </p:pic>
      <p:pic>
        <p:nvPicPr>
          <p:cNvPr id="16392" name="Picture 10"/>
          <p:cNvPicPr>
            <a:picLocks noChangeAspect="1" noChangeArrowheads="1"/>
          </p:cNvPicPr>
          <p:nvPr/>
        </p:nvPicPr>
        <p:blipFill>
          <a:blip r:embed="rId6"/>
          <a:srcRect l="12062" r="28906"/>
          <a:stretch>
            <a:fillRect/>
          </a:stretch>
        </p:blipFill>
        <p:spPr bwMode="auto">
          <a:xfrm>
            <a:off x="7380288" y="-26988"/>
            <a:ext cx="1763712" cy="2016126"/>
          </a:xfrm>
          <a:prstGeom prst="rect">
            <a:avLst/>
          </a:prstGeom>
          <a:noFill/>
          <a:ln w="9525">
            <a:noFill/>
            <a:miter lim="800000"/>
            <a:headEnd/>
            <a:tailEnd/>
          </a:ln>
        </p:spPr>
      </p:pic>
      <p:sp>
        <p:nvSpPr>
          <p:cNvPr id="16393" name="Line 11"/>
          <p:cNvSpPr>
            <a:spLocks noChangeShapeType="1"/>
          </p:cNvSpPr>
          <p:nvPr/>
        </p:nvSpPr>
        <p:spPr bwMode="auto">
          <a:xfrm>
            <a:off x="7380288" y="0"/>
            <a:ext cx="0" cy="6858000"/>
          </a:xfrm>
          <a:prstGeom prst="line">
            <a:avLst/>
          </a:prstGeom>
          <a:noFill/>
          <a:ln w="12700">
            <a:solidFill>
              <a:schemeClr val="bg1"/>
            </a:solidFill>
            <a:round/>
            <a:headEnd/>
            <a:tailEnd/>
          </a:ln>
        </p:spPr>
        <p:txBody>
          <a:bodyPr/>
          <a:lstStyle/>
          <a:p>
            <a:endParaRPr lang="en-GB"/>
          </a:p>
        </p:txBody>
      </p:sp>
      <p:sp>
        <p:nvSpPr>
          <p:cNvPr id="16394" name="Line 12"/>
          <p:cNvSpPr>
            <a:spLocks noChangeShapeType="1"/>
          </p:cNvSpPr>
          <p:nvPr/>
        </p:nvSpPr>
        <p:spPr bwMode="auto">
          <a:xfrm rot="-5400000">
            <a:off x="8279607" y="1089819"/>
            <a:ext cx="1587" cy="1800225"/>
          </a:xfrm>
          <a:prstGeom prst="line">
            <a:avLst/>
          </a:prstGeom>
          <a:noFill/>
          <a:ln w="12700">
            <a:solidFill>
              <a:schemeClr val="bg1"/>
            </a:solidFill>
            <a:round/>
            <a:headEnd/>
            <a:tailEnd/>
          </a:ln>
        </p:spPr>
        <p:txBody>
          <a:bodyPr/>
          <a:lstStyle/>
          <a:p>
            <a:endParaRPr lang="en-GB"/>
          </a:p>
        </p:txBody>
      </p:sp>
      <p:sp>
        <p:nvSpPr>
          <p:cNvPr id="16395" name="Line 13"/>
          <p:cNvSpPr>
            <a:spLocks noChangeShapeType="1"/>
          </p:cNvSpPr>
          <p:nvPr/>
        </p:nvSpPr>
        <p:spPr bwMode="auto">
          <a:xfrm rot="-5400000">
            <a:off x="8279607" y="3898106"/>
            <a:ext cx="1588" cy="1800225"/>
          </a:xfrm>
          <a:prstGeom prst="line">
            <a:avLst/>
          </a:prstGeom>
          <a:noFill/>
          <a:ln w="12700">
            <a:solidFill>
              <a:schemeClr val="bg1"/>
            </a:solid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
          <p:cNvSpPr>
            <a:spLocks noGrp="1" noChangeArrowheads="1"/>
          </p:cNvSpPr>
          <p:nvPr>
            <p:ph type="body" idx="1"/>
          </p:nvPr>
        </p:nvSpPr>
        <p:spPr>
          <a:xfrm>
            <a:off x="395288" y="333375"/>
            <a:ext cx="8353425" cy="6264275"/>
          </a:xfrm>
        </p:spPr>
        <p:txBody>
          <a:bodyPr/>
          <a:lstStyle/>
          <a:p>
            <a:pPr eaLnBrk="1" hangingPunct="1">
              <a:lnSpc>
                <a:spcPct val="80000"/>
              </a:lnSpc>
              <a:buFontTx/>
              <a:buNone/>
            </a:pPr>
            <a:r>
              <a:rPr lang="en-US" sz="1600" b="1" smtClean="0"/>
              <a:t>09 October 2008						PRESS RELEASE</a:t>
            </a:r>
            <a:endParaRPr lang="en-GB" sz="1600" b="1" smtClean="0"/>
          </a:p>
          <a:p>
            <a:pPr eaLnBrk="1" hangingPunct="1">
              <a:lnSpc>
                <a:spcPct val="80000"/>
              </a:lnSpc>
              <a:buFontTx/>
              <a:buNone/>
            </a:pPr>
            <a:endParaRPr lang="en-US" sz="1600" b="1" smtClean="0"/>
          </a:p>
          <a:p>
            <a:pPr eaLnBrk="1" hangingPunct="1">
              <a:lnSpc>
                <a:spcPct val="80000"/>
              </a:lnSpc>
              <a:buFontTx/>
              <a:buNone/>
            </a:pPr>
            <a:endParaRPr lang="en-US" sz="1600" smtClean="0"/>
          </a:p>
          <a:p>
            <a:pPr algn="ctr" eaLnBrk="1" hangingPunct="1">
              <a:lnSpc>
                <a:spcPct val="80000"/>
              </a:lnSpc>
              <a:buFontTx/>
              <a:buNone/>
            </a:pPr>
            <a:r>
              <a:rPr lang="en-US" sz="1600" b="1" smtClean="0"/>
              <a:t>TOP LONDON 2012 OFFICIAL PAYS VISIT TO TYNESIDE</a:t>
            </a:r>
          </a:p>
          <a:p>
            <a:pPr eaLnBrk="1" hangingPunct="1">
              <a:lnSpc>
                <a:spcPct val="80000"/>
              </a:lnSpc>
              <a:buFontTx/>
              <a:buNone/>
            </a:pPr>
            <a:endParaRPr lang="en-US" sz="1600" b="1" smtClean="0"/>
          </a:p>
          <a:p>
            <a:pPr eaLnBrk="1" hangingPunct="1">
              <a:lnSpc>
                <a:spcPct val="80000"/>
              </a:lnSpc>
              <a:buFontTx/>
              <a:buNone/>
            </a:pPr>
            <a:r>
              <a:rPr lang="en-US" sz="1600" smtClean="0"/>
              <a:t>Leading London 2012 official, Charles Allen CBE was in North Tyneside today to meet with young people who have been demonstrating their sporting and educational prowess.</a:t>
            </a:r>
          </a:p>
          <a:p>
            <a:pPr eaLnBrk="1" hangingPunct="1">
              <a:lnSpc>
                <a:spcPct val="80000"/>
              </a:lnSpc>
              <a:buFontTx/>
              <a:buNone/>
            </a:pPr>
            <a:endParaRPr lang="en-US" sz="1600" smtClean="0"/>
          </a:p>
          <a:p>
            <a:pPr eaLnBrk="1" hangingPunct="1">
              <a:lnSpc>
                <a:spcPct val="80000"/>
              </a:lnSpc>
              <a:buFontTx/>
              <a:buNone/>
            </a:pPr>
            <a:r>
              <a:rPr lang="en-US" sz="1600" smtClean="0"/>
              <a:t>Charles, Chairman of the London 2012 Nations and Regions Group (NRG) and London Organising Committee of the Olympic Games and Paralympic Games Board Member, visited the Percy Hedley Academy for Disability Sports in Killingworth and Marden High School in North Shields to chat with children and learn more about their programmes and facilities.</a:t>
            </a:r>
          </a:p>
          <a:p>
            <a:pPr eaLnBrk="1" hangingPunct="1">
              <a:lnSpc>
                <a:spcPct val="80000"/>
              </a:lnSpc>
              <a:buFontTx/>
              <a:buNone/>
            </a:pPr>
            <a:endParaRPr lang="en-US" sz="1600" smtClean="0"/>
          </a:p>
          <a:p>
            <a:pPr eaLnBrk="1" hangingPunct="1">
              <a:lnSpc>
                <a:spcPct val="80000"/>
              </a:lnSpc>
              <a:buFontTx/>
              <a:buNone/>
            </a:pPr>
            <a:r>
              <a:rPr lang="en-US" sz="1600" smtClean="0"/>
              <a:t>His day began at the North East England Regional Forum for the London 2012 Olympic Games, at which the region’s NRG representatives and London 2012 Consortia members discussed the North East’s Olympians and Paralympians successes in Beijing 2008 and the regions plans to </a:t>
            </a:r>
            <a:r>
              <a:rPr lang="en-GB" sz="1600" smtClean="0"/>
              <a:t>maximise</a:t>
            </a:r>
            <a:r>
              <a:rPr lang="en-US" sz="1600" smtClean="0"/>
              <a:t> the benefit from London 2012.</a:t>
            </a:r>
          </a:p>
          <a:p>
            <a:pPr eaLnBrk="1" hangingPunct="1">
              <a:lnSpc>
                <a:spcPct val="80000"/>
              </a:lnSpc>
              <a:buFontTx/>
              <a:buNone/>
            </a:pPr>
            <a:endParaRPr lang="en-US" sz="1600" smtClean="0"/>
          </a:p>
          <a:p>
            <a:pPr eaLnBrk="1" hangingPunct="1">
              <a:lnSpc>
                <a:spcPct val="80000"/>
              </a:lnSpc>
              <a:buFontTx/>
              <a:buNone/>
            </a:pPr>
            <a:r>
              <a:rPr lang="en-US" sz="1600" smtClean="0"/>
              <a:t>Tanya Gray, Nations and Regions Co-ordinator for the North East and One North East Sports Specialist Advisor, said: “This morning’s meeting went extremely well, with discussions highlighting a number of the region’s Olympic achievements such as the inclusion of our regional facilities into the London 2012 Pre-Games Training Camp Guide for the Olympic and Paralympic Games and the promotion of the CompeteFor website, London 2012’s online dating agency for businesses.”</a:t>
            </a:r>
          </a:p>
          <a:p>
            <a:pPr eaLnBrk="1" hangingPunct="1">
              <a:lnSpc>
                <a:spcPct val="80000"/>
              </a:lnSpc>
              <a:buFontTx/>
              <a:buNone/>
            </a:pPr>
            <a:endParaRPr lang="en-US" sz="1600" smtClean="0"/>
          </a:p>
          <a:p>
            <a:pPr eaLnBrk="1" hangingPunct="1">
              <a:lnSpc>
                <a:spcPct val="80000"/>
              </a:lnSpc>
              <a:buFontTx/>
              <a:buNone/>
            </a:pPr>
            <a:r>
              <a:rPr lang="en-US" sz="1600" smtClean="0"/>
              <a:t>“More than ever, the North East is in a position to benefit from the London 2012 Games and our aim is to make these benefits available to everyone here in the region.”</a:t>
            </a:r>
          </a:p>
          <a:p>
            <a:pPr eaLnBrk="1" hangingPunct="1">
              <a:lnSpc>
                <a:spcPct val="80000"/>
              </a:lnSpc>
              <a:buFontTx/>
              <a:buNone/>
            </a:pPr>
            <a:endParaRPr lang="en-US" sz="1600" smtClean="0"/>
          </a:p>
          <a:p>
            <a:pPr eaLnBrk="1" hangingPunct="1">
              <a:lnSpc>
                <a:spcPct val="80000"/>
              </a:lnSpc>
              <a:buFontTx/>
              <a:buNone/>
            </a:pPr>
            <a:r>
              <a:rPr lang="en-US" sz="1600" smtClean="0"/>
              <a:t>Continued……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smtClean="0"/>
              <a:t>Photocall</a:t>
            </a:r>
          </a:p>
        </p:txBody>
      </p:sp>
      <p:sp>
        <p:nvSpPr>
          <p:cNvPr id="18435" name="Rectangle 3"/>
          <p:cNvSpPr>
            <a:spLocks noGrp="1" noChangeArrowheads="1"/>
          </p:cNvSpPr>
          <p:nvPr>
            <p:ph type="body" idx="1"/>
          </p:nvPr>
        </p:nvSpPr>
        <p:spPr>
          <a:xfrm>
            <a:off x="685800" y="1557338"/>
            <a:ext cx="7772400" cy="4538662"/>
          </a:xfrm>
        </p:spPr>
        <p:txBody>
          <a:bodyPr/>
          <a:lstStyle/>
          <a:p>
            <a:pPr eaLnBrk="1" hangingPunct="1">
              <a:lnSpc>
                <a:spcPct val="90000"/>
              </a:lnSpc>
              <a:buFontTx/>
              <a:buNone/>
            </a:pPr>
            <a:r>
              <a:rPr lang="en-US" smtClean="0"/>
              <a:t>Photographic and interview opportunities will be available with Charles Allen at the Percy Hedley Academy for Disability Sport. Media call at 2pm – with a focus on the Paralympics.  Attendance is welcome at a Paralympic sports display, scheduled to begin prior to the media call at 1:30pm. </a:t>
            </a:r>
          </a:p>
          <a:p>
            <a:pPr eaLnBrk="1" hangingPunct="1">
              <a:lnSpc>
                <a:spcPct val="90000"/>
              </a:lnSpc>
              <a:buFontTx/>
              <a:buNone/>
            </a:pPr>
            <a:endParaRPr lang="en-US" smtClean="0"/>
          </a:p>
          <a:p>
            <a:pPr eaLnBrk="1" hangingPunct="1">
              <a:lnSpc>
                <a:spcPct val="90000"/>
              </a:lnSpc>
              <a:buFontTx/>
              <a:buNone/>
            </a:pPr>
            <a:r>
              <a:rPr lang="en-US" smtClean="0"/>
              <a:t>Photographic and interview opportunities will be available with Charles Allen at the Marden High School media call at 3pm – with a focus on the ‘Get Set’ programme. Attendance is welcome from the start of the visit at 2:30pm.</a:t>
            </a:r>
          </a:p>
          <a:p>
            <a:pPr eaLnBrk="1" hangingPunct="1">
              <a:lnSpc>
                <a:spcPct val="90000"/>
              </a:lnSpc>
              <a:buFontTx/>
              <a:buNone/>
            </a:pPr>
            <a:endParaRPr lang="en-US" smtClean="0"/>
          </a:p>
          <a:p>
            <a:pPr eaLnBrk="1" hangingPunct="1">
              <a:lnSpc>
                <a:spcPct val="90000"/>
              </a:lnSpc>
              <a:buFontTx/>
              <a:buNone/>
            </a:pPr>
            <a:r>
              <a:rPr lang="en-US" smtClean="0"/>
              <a:t>Please confirm attendance to Andy Aston, press office, One North East on Tel: (0191) 229 6894; Mob: 07766114798 or e-mail: </a:t>
            </a:r>
            <a:r>
              <a:rPr lang="en-US" smtClean="0">
                <a:hlinkClick r:id="rId2"/>
              </a:rPr>
              <a:t>andy.aston@onenortheast.co.uk</a:t>
            </a:r>
            <a:endParaRPr lang="en-GB"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0"/>
            <a:ext cx="9145588" cy="6859588"/>
            <a:chOff x="0" y="0"/>
            <a:chExt cx="5761" cy="4321"/>
          </a:xfrm>
        </p:grpSpPr>
        <p:pic>
          <p:nvPicPr>
            <p:cNvPr id="29708" name="Picture 3" descr="11254 PP Slide Master 1"/>
            <p:cNvPicPr>
              <a:picLocks noChangeAspect="1" noChangeArrowheads="1"/>
            </p:cNvPicPr>
            <p:nvPr/>
          </p:nvPicPr>
          <p:blipFill>
            <a:blip r:embed="rId2"/>
            <a:srcRect/>
            <a:stretch>
              <a:fillRect/>
            </a:stretch>
          </p:blipFill>
          <p:spPr bwMode="auto">
            <a:xfrm>
              <a:off x="0" y="0"/>
              <a:ext cx="5761" cy="4321"/>
            </a:xfrm>
            <a:prstGeom prst="rect">
              <a:avLst/>
            </a:prstGeom>
            <a:noFill/>
            <a:ln w="9525">
              <a:noFill/>
              <a:miter lim="800000"/>
              <a:headEnd/>
              <a:tailEnd/>
            </a:ln>
          </p:spPr>
        </p:pic>
        <p:pic>
          <p:nvPicPr>
            <p:cNvPr id="29709" name="Picture 4" descr="11254 PP Slide Master 1"/>
            <p:cNvPicPr>
              <a:picLocks noChangeAspect="1" noChangeArrowheads="1"/>
            </p:cNvPicPr>
            <p:nvPr/>
          </p:nvPicPr>
          <p:blipFill>
            <a:blip r:embed="rId3"/>
            <a:srcRect l="16161" t="87132" r="79118"/>
            <a:stretch>
              <a:fillRect/>
            </a:stretch>
          </p:blipFill>
          <p:spPr bwMode="auto">
            <a:xfrm>
              <a:off x="22" y="3771"/>
              <a:ext cx="1044" cy="533"/>
            </a:xfrm>
            <a:prstGeom prst="rect">
              <a:avLst/>
            </a:prstGeom>
            <a:noFill/>
            <a:ln w="9525">
              <a:noFill/>
              <a:miter lim="800000"/>
              <a:headEnd/>
              <a:tailEnd/>
            </a:ln>
          </p:spPr>
        </p:pic>
      </p:grpSp>
      <p:sp>
        <p:nvSpPr>
          <p:cNvPr id="29699" name="Rectangle 5"/>
          <p:cNvSpPr>
            <a:spLocks noGrp="1" noChangeArrowheads="1"/>
          </p:cNvSpPr>
          <p:nvPr>
            <p:ph type="ctrTitle"/>
          </p:nvPr>
        </p:nvSpPr>
        <p:spPr/>
        <p:txBody>
          <a:bodyPr/>
          <a:lstStyle/>
          <a:p>
            <a:pPr eaLnBrk="1" hangingPunct="1"/>
            <a:r>
              <a:rPr lang="en-GB" sz="3600" smtClean="0"/>
              <a:t>Some tricks of the trade</a:t>
            </a:r>
          </a:p>
        </p:txBody>
      </p:sp>
      <p:sp>
        <p:nvSpPr>
          <p:cNvPr id="29700" name="Rectangle 6"/>
          <p:cNvSpPr>
            <a:spLocks noGrp="1" noChangeArrowheads="1"/>
          </p:cNvSpPr>
          <p:nvPr>
            <p:ph type="subTitle" idx="1"/>
          </p:nvPr>
        </p:nvSpPr>
        <p:spPr>
          <a:xfrm>
            <a:off x="609600" y="2205038"/>
            <a:ext cx="6483350" cy="3673475"/>
          </a:xfrm>
        </p:spPr>
        <p:txBody>
          <a:bodyPr/>
          <a:lstStyle/>
          <a:p>
            <a:pPr marL="342900" indent="-342900" eaLnBrk="1" hangingPunct="1">
              <a:lnSpc>
                <a:spcPct val="90000"/>
              </a:lnSpc>
            </a:pPr>
            <a:r>
              <a:rPr lang="en-GB" dirty="0" smtClean="0"/>
              <a:t>Letters to the Editor</a:t>
            </a:r>
          </a:p>
          <a:p>
            <a:pPr marL="342900" indent="-342900" eaLnBrk="1" hangingPunct="1">
              <a:lnSpc>
                <a:spcPct val="90000"/>
              </a:lnSpc>
            </a:pPr>
            <a:r>
              <a:rPr lang="en-GB" dirty="0" smtClean="0"/>
              <a:t>Keep ear to the ground for local news – free council newsletters, free sheets, events on supermarket notice boards</a:t>
            </a:r>
          </a:p>
          <a:p>
            <a:pPr marL="342900" indent="-342900" eaLnBrk="1" hangingPunct="1">
              <a:lnSpc>
                <a:spcPct val="90000"/>
              </a:lnSpc>
            </a:pPr>
            <a:r>
              <a:rPr lang="en-GB" dirty="0" smtClean="0"/>
              <a:t>Use photography well, make sure to add caption</a:t>
            </a:r>
          </a:p>
          <a:p>
            <a:pPr marL="342900" indent="-342900" eaLnBrk="1" hangingPunct="1">
              <a:lnSpc>
                <a:spcPct val="90000"/>
              </a:lnSpc>
            </a:pPr>
            <a:r>
              <a:rPr lang="en-GB" dirty="0" smtClean="0"/>
              <a:t>Look ahead to national events such as new research, white papers, new statistics and trends</a:t>
            </a:r>
          </a:p>
          <a:p>
            <a:pPr marL="342900" indent="-342900" eaLnBrk="1" hangingPunct="1">
              <a:lnSpc>
                <a:spcPct val="90000"/>
              </a:lnSpc>
            </a:pPr>
            <a:r>
              <a:rPr lang="en-GB" dirty="0" smtClean="0"/>
              <a:t>Try and thank journalists afterwards</a:t>
            </a:r>
          </a:p>
          <a:p>
            <a:pPr marL="342900" indent="-342900" eaLnBrk="1" hangingPunct="1">
              <a:lnSpc>
                <a:spcPct val="90000"/>
              </a:lnSpc>
            </a:pPr>
            <a:r>
              <a:rPr lang="en-GB" dirty="0" smtClean="0"/>
              <a:t>Be as open, honest and helpful as possible  </a:t>
            </a:r>
          </a:p>
          <a:p>
            <a:pPr marL="342900" indent="-342900" eaLnBrk="1" hangingPunct="1">
              <a:lnSpc>
                <a:spcPct val="90000"/>
              </a:lnSpc>
            </a:pPr>
            <a:r>
              <a:rPr lang="en-GB" dirty="0" smtClean="0"/>
              <a:t>Personal suggestion for photographer: Dave Webb 01670-735333/ 07770 396 173</a:t>
            </a:r>
          </a:p>
          <a:p>
            <a:pPr marL="342900" indent="-342900" eaLnBrk="1" hangingPunct="1">
              <a:lnSpc>
                <a:spcPct val="90000"/>
              </a:lnSpc>
            </a:pPr>
            <a:r>
              <a:rPr lang="en-GB" dirty="0" smtClean="0"/>
              <a:t>Personal suggestion for further PR and Media training:</a:t>
            </a:r>
          </a:p>
          <a:p>
            <a:pPr marL="342900" indent="-342900" eaLnBrk="1" hangingPunct="1">
              <a:lnSpc>
                <a:spcPct val="90000"/>
              </a:lnSpc>
              <a:buFontTx/>
              <a:buNone/>
            </a:pPr>
            <a:r>
              <a:rPr lang="en-GB" dirty="0" smtClean="0"/>
              <a:t>	</a:t>
            </a:r>
            <a:r>
              <a:rPr lang="en-GB" dirty="0" smtClean="0">
                <a:hlinkClick r:id="rId4"/>
              </a:rPr>
              <a:t>www.rowntreegordo.co.uk</a:t>
            </a:r>
            <a:r>
              <a:rPr lang="en-GB" dirty="0" smtClean="0"/>
              <a:t> 0191 215 5014</a:t>
            </a:r>
          </a:p>
          <a:p>
            <a:pPr marL="342900" indent="-342900" eaLnBrk="1" hangingPunct="1">
              <a:lnSpc>
                <a:spcPct val="90000"/>
              </a:lnSpc>
            </a:pPr>
            <a:endParaRPr lang="en-US" dirty="0" smtClean="0"/>
          </a:p>
        </p:txBody>
      </p:sp>
      <p:sp>
        <p:nvSpPr>
          <p:cNvPr id="29701" name="Rectangle 7"/>
          <p:cNvSpPr>
            <a:spLocks noChangeArrowheads="1"/>
          </p:cNvSpPr>
          <p:nvPr/>
        </p:nvSpPr>
        <p:spPr bwMode="auto">
          <a:xfrm>
            <a:off x="93663" y="496888"/>
            <a:ext cx="184150" cy="457200"/>
          </a:xfrm>
          <a:prstGeom prst="rect">
            <a:avLst/>
          </a:prstGeom>
          <a:noFill/>
          <a:ln w="9525">
            <a:noFill/>
            <a:miter lim="800000"/>
            <a:headEnd/>
            <a:tailEnd/>
          </a:ln>
        </p:spPr>
        <p:txBody>
          <a:bodyPr wrap="none">
            <a:spAutoFit/>
          </a:bodyPr>
          <a:lstStyle/>
          <a:p>
            <a:endParaRPr lang="en-GB"/>
          </a:p>
        </p:txBody>
      </p:sp>
      <p:pic>
        <p:nvPicPr>
          <p:cNvPr id="29702" name="Picture 8" descr="The Sage Gateshead external"/>
          <p:cNvPicPr>
            <a:picLocks noChangeAspect="1" noChangeArrowheads="1"/>
          </p:cNvPicPr>
          <p:nvPr/>
        </p:nvPicPr>
        <p:blipFill>
          <a:blip r:embed="rId5" cstate="print"/>
          <a:srcRect l="39581" t="9483" r="10179"/>
          <a:stretch>
            <a:fillRect/>
          </a:stretch>
        </p:blipFill>
        <p:spPr bwMode="auto">
          <a:xfrm>
            <a:off x="7380288" y="4797425"/>
            <a:ext cx="1763712" cy="2060575"/>
          </a:xfrm>
          <a:prstGeom prst="rect">
            <a:avLst/>
          </a:prstGeom>
          <a:noFill/>
          <a:ln w="9525">
            <a:noFill/>
            <a:miter lim="800000"/>
            <a:headEnd/>
            <a:tailEnd/>
          </a:ln>
        </p:spPr>
      </p:pic>
      <p:pic>
        <p:nvPicPr>
          <p:cNvPr id="29703" name="Picture 9" descr="Hadrian's Wall_Countryside"/>
          <p:cNvPicPr>
            <a:picLocks noChangeAspect="1" noChangeArrowheads="1"/>
          </p:cNvPicPr>
          <p:nvPr/>
        </p:nvPicPr>
        <p:blipFill>
          <a:blip r:embed="rId6"/>
          <a:srcRect r="28554" b="952"/>
          <a:stretch>
            <a:fillRect/>
          </a:stretch>
        </p:blipFill>
        <p:spPr bwMode="auto">
          <a:xfrm>
            <a:off x="7380288" y="1989138"/>
            <a:ext cx="1763712" cy="2808287"/>
          </a:xfrm>
          <a:prstGeom prst="rect">
            <a:avLst/>
          </a:prstGeom>
          <a:noFill/>
          <a:ln w="9525">
            <a:noFill/>
            <a:miter lim="800000"/>
            <a:headEnd/>
            <a:tailEnd/>
          </a:ln>
        </p:spPr>
      </p:pic>
      <p:pic>
        <p:nvPicPr>
          <p:cNvPr id="29704" name="Picture 10"/>
          <p:cNvPicPr>
            <a:picLocks noChangeAspect="1" noChangeArrowheads="1"/>
          </p:cNvPicPr>
          <p:nvPr/>
        </p:nvPicPr>
        <p:blipFill>
          <a:blip r:embed="rId7"/>
          <a:srcRect l="12062" r="28906"/>
          <a:stretch>
            <a:fillRect/>
          </a:stretch>
        </p:blipFill>
        <p:spPr bwMode="auto">
          <a:xfrm>
            <a:off x="7380288" y="-26988"/>
            <a:ext cx="1763712" cy="2016126"/>
          </a:xfrm>
          <a:prstGeom prst="rect">
            <a:avLst/>
          </a:prstGeom>
          <a:noFill/>
          <a:ln w="9525">
            <a:noFill/>
            <a:miter lim="800000"/>
            <a:headEnd/>
            <a:tailEnd/>
          </a:ln>
        </p:spPr>
      </p:pic>
      <p:sp>
        <p:nvSpPr>
          <p:cNvPr id="29705" name="Line 11"/>
          <p:cNvSpPr>
            <a:spLocks noChangeShapeType="1"/>
          </p:cNvSpPr>
          <p:nvPr/>
        </p:nvSpPr>
        <p:spPr bwMode="auto">
          <a:xfrm>
            <a:off x="7380288" y="0"/>
            <a:ext cx="0" cy="6858000"/>
          </a:xfrm>
          <a:prstGeom prst="line">
            <a:avLst/>
          </a:prstGeom>
          <a:noFill/>
          <a:ln w="12700">
            <a:solidFill>
              <a:schemeClr val="bg1"/>
            </a:solidFill>
            <a:round/>
            <a:headEnd/>
            <a:tailEnd/>
          </a:ln>
        </p:spPr>
        <p:txBody>
          <a:bodyPr/>
          <a:lstStyle/>
          <a:p>
            <a:endParaRPr lang="en-GB"/>
          </a:p>
        </p:txBody>
      </p:sp>
      <p:sp>
        <p:nvSpPr>
          <p:cNvPr id="29706" name="Line 12"/>
          <p:cNvSpPr>
            <a:spLocks noChangeShapeType="1"/>
          </p:cNvSpPr>
          <p:nvPr/>
        </p:nvSpPr>
        <p:spPr bwMode="auto">
          <a:xfrm rot="-5400000">
            <a:off x="8279607" y="1089819"/>
            <a:ext cx="1587" cy="1800225"/>
          </a:xfrm>
          <a:prstGeom prst="line">
            <a:avLst/>
          </a:prstGeom>
          <a:noFill/>
          <a:ln w="12700">
            <a:solidFill>
              <a:schemeClr val="bg1"/>
            </a:solidFill>
            <a:round/>
            <a:headEnd/>
            <a:tailEnd/>
          </a:ln>
        </p:spPr>
        <p:txBody>
          <a:bodyPr/>
          <a:lstStyle/>
          <a:p>
            <a:endParaRPr lang="en-GB"/>
          </a:p>
        </p:txBody>
      </p:sp>
      <p:sp>
        <p:nvSpPr>
          <p:cNvPr id="29707" name="Line 13"/>
          <p:cNvSpPr>
            <a:spLocks noChangeShapeType="1"/>
          </p:cNvSpPr>
          <p:nvPr/>
        </p:nvSpPr>
        <p:spPr bwMode="auto">
          <a:xfrm rot="-5400000">
            <a:off x="8279607" y="3898106"/>
            <a:ext cx="1588" cy="1800225"/>
          </a:xfrm>
          <a:prstGeom prst="line">
            <a:avLst/>
          </a:prstGeom>
          <a:noFill/>
          <a:ln w="12700">
            <a:solidFill>
              <a:schemeClr val="bg1"/>
            </a:solid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2"/>
          <p:cNvGrpSpPr>
            <a:grpSpLocks/>
          </p:cNvGrpSpPr>
          <p:nvPr/>
        </p:nvGrpSpPr>
        <p:grpSpPr bwMode="auto">
          <a:xfrm>
            <a:off x="0" y="0"/>
            <a:ext cx="9145588" cy="6859588"/>
            <a:chOff x="0" y="0"/>
            <a:chExt cx="5761" cy="4321"/>
          </a:xfrm>
        </p:grpSpPr>
        <p:pic>
          <p:nvPicPr>
            <p:cNvPr id="30732" name="Picture 3" descr="11254 PP Slide Master 1"/>
            <p:cNvPicPr>
              <a:picLocks noChangeAspect="1" noChangeArrowheads="1"/>
            </p:cNvPicPr>
            <p:nvPr/>
          </p:nvPicPr>
          <p:blipFill>
            <a:blip r:embed="rId2"/>
            <a:srcRect/>
            <a:stretch>
              <a:fillRect/>
            </a:stretch>
          </p:blipFill>
          <p:spPr bwMode="auto">
            <a:xfrm>
              <a:off x="0" y="0"/>
              <a:ext cx="5761" cy="4321"/>
            </a:xfrm>
            <a:prstGeom prst="rect">
              <a:avLst/>
            </a:prstGeom>
            <a:noFill/>
            <a:ln w="9525">
              <a:noFill/>
              <a:miter lim="800000"/>
              <a:headEnd/>
              <a:tailEnd/>
            </a:ln>
          </p:spPr>
        </p:pic>
        <p:pic>
          <p:nvPicPr>
            <p:cNvPr id="30733" name="Picture 4" descr="11254 PP Slide Master 1"/>
            <p:cNvPicPr>
              <a:picLocks noChangeAspect="1" noChangeArrowheads="1"/>
            </p:cNvPicPr>
            <p:nvPr/>
          </p:nvPicPr>
          <p:blipFill>
            <a:blip r:embed="rId3"/>
            <a:srcRect l="16161" t="87132" r="79118"/>
            <a:stretch>
              <a:fillRect/>
            </a:stretch>
          </p:blipFill>
          <p:spPr bwMode="auto">
            <a:xfrm>
              <a:off x="22" y="3771"/>
              <a:ext cx="1044" cy="533"/>
            </a:xfrm>
            <a:prstGeom prst="rect">
              <a:avLst/>
            </a:prstGeom>
            <a:noFill/>
            <a:ln w="9525">
              <a:noFill/>
              <a:miter lim="800000"/>
              <a:headEnd/>
              <a:tailEnd/>
            </a:ln>
          </p:spPr>
        </p:pic>
      </p:grpSp>
      <p:sp>
        <p:nvSpPr>
          <p:cNvPr id="30723" name="Rectangle 5"/>
          <p:cNvSpPr>
            <a:spLocks noGrp="1" noChangeArrowheads="1"/>
          </p:cNvSpPr>
          <p:nvPr>
            <p:ph type="ctrTitle"/>
          </p:nvPr>
        </p:nvSpPr>
        <p:spPr/>
        <p:txBody>
          <a:bodyPr/>
          <a:lstStyle/>
          <a:p>
            <a:pPr eaLnBrk="1" hangingPunct="1"/>
            <a:r>
              <a:rPr lang="en-GB" sz="3600" smtClean="0"/>
              <a:t>Reactive PR</a:t>
            </a:r>
          </a:p>
        </p:txBody>
      </p:sp>
      <p:sp>
        <p:nvSpPr>
          <p:cNvPr id="30724" name="Rectangle 6"/>
          <p:cNvSpPr>
            <a:spLocks noGrp="1" noChangeArrowheads="1"/>
          </p:cNvSpPr>
          <p:nvPr>
            <p:ph type="subTitle" idx="1"/>
          </p:nvPr>
        </p:nvSpPr>
        <p:spPr>
          <a:xfrm>
            <a:off x="609600" y="2205038"/>
            <a:ext cx="6483350" cy="3673475"/>
          </a:xfrm>
        </p:spPr>
        <p:txBody>
          <a:bodyPr/>
          <a:lstStyle/>
          <a:p>
            <a:pPr marL="342900" indent="-342900" eaLnBrk="1" hangingPunct="1"/>
            <a:r>
              <a:rPr lang="en-GB" smtClean="0"/>
              <a:t>What happens if the story comes to you?</a:t>
            </a:r>
          </a:p>
          <a:p>
            <a:pPr marL="342900" indent="-342900" eaLnBrk="1" hangingPunct="1"/>
            <a:r>
              <a:rPr lang="en-GB" smtClean="0"/>
              <a:t>First of all, keep cool, calm and collected</a:t>
            </a:r>
          </a:p>
          <a:p>
            <a:pPr marL="342900" indent="-342900" eaLnBrk="1" hangingPunct="1"/>
            <a:r>
              <a:rPr lang="en-GB" smtClean="0"/>
              <a:t>Try to anticipate any tricky stories that might come up</a:t>
            </a:r>
          </a:p>
          <a:p>
            <a:pPr marL="342900" indent="-342900" eaLnBrk="1" hangingPunct="1"/>
            <a:r>
              <a:rPr lang="en-GB" smtClean="0"/>
              <a:t>In advance prepare a ‘holding statement’ about the issue</a:t>
            </a:r>
          </a:p>
          <a:p>
            <a:pPr marL="342900" indent="-342900" eaLnBrk="1" hangingPunct="1"/>
            <a:r>
              <a:rPr lang="en-GB" smtClean="0"/>
              <a:t>This needs to be a quote from the most appropriate person, which is safe and does not add more fuel to fire</a:t>
            </a:r>
          </a:p>
          <a:p>
            <a:pPr marL="342900" indent="-342900" eaLnBrk="1" hangingPunct="1"/>
            <a:r>
              <a:rPr lang="en-GB" smtClean="0"/>
              <a:t>Try to keep it focussed and relevant</a:t>
            </a:r>
          </a:p>
          <a:p>
            <a:pPr marL="342900" indent="-342900" eaLnBrk="1" hangingPunct="1"/>
            <a:r>
              <a:rPr lang="en-GB" smtClean="0"/>
              <a:t>Brief all staff about the story, especially the front of house staff</a:t>
            </a:r>
          </a:p>
          <a:p>
            <a:pPr marL="342900" indent="-342900" eaLnBrk="1" hangingPunct="1"/>
            <a:r>
              <a:rPr lang="en-GB" smtClean="0"/>
              <a:t>Make sure you are the single point of contact for all press – you want the same message going to everyone  </a:t>
            </a:r>
          </a:p>
          <a:p>
            <a:pPr marL="342900" indent="-342900" eaLnBrk="1" hangingPunct="1"/>
            <a:endParaRPr lang="en-US" smtClean="0"/>
          </a:p>
        </p:txBody>
      </p:sp>
      <p:sp>
        <p:nvSpPr>
          <p:cNvPr id="30725" name="Rectangle 7"/>
          <p:cNvSpPr>
            <a:spLocks noChangeArrowheads="1"/>
          </p:cNvSpPr>
          <p:nvPr/>
        </p:nvSpPr>
        <p:spPr bwMode="auto">
          <a:xfrm>
            <a:off x="93663" y="496888"/>
            <a:ext cx="184150" cy="457200"/>
          </a:xfrm>
          <a:prstGeom prst="rect">
            <a:avLst/>
          </a:prstGeom>
          <a:noFill/>
          <a:ln w="9525">
            <a:noFill/>
            <a:miter lim="800000"/>
            <a:headEnd/>
            <a:tailEnd/>
          </a:ln>
        </p:spPr>
        <p:txBody>
          <a:bodyPr wrap="none">
            <a:spAutoFit/>
          </a:bodyPr>
          <a:lstStyle/>
          <a:p>
            <a:endParaRPr lang="en-GB"/>
          </a:p>
        </p:txBody>
      </p:sp>
      <p:pic>
        <p:nvPicPr>
          <p:cNvPr id="30726" name="Picture 8" descr="The Sage Gateshead external"/>
          <p:cNvPicPr>
            <a:picLocks noChangeAspect="1" noChangeArrowheads="1"/>
          </p:cNvPicPr>
          <p:nvPr/>
        </p:nvPicPr>
        <p:blipFill>
          <a:blip r:embed="rId4" cstate="print"/>
          <a:srcRect l="39581" t="9483" r="10179"/>
          <a:stretch>
            <a:fillRect/>
          </a:stretch>
        </p:blipFill>
        <p:spPr bwMode="auto">
          <a:xfrm>
            <a:off x="7380288" y="4797425"/>
            <a:ext cx="1763712" cy="2060575"/>
          </a:xfrm>
          <a:prstGeom prst="rect">
            <a:avLst/>
          </a:prstGeom>
          <a:noFill/>
          <a:ln w="9525">
            <a:noFill/>
            <a:miter lim="800000"/>
            <a:headEnd/>
            <a:tailEnd/>
          </a:ln>
        </p:spPr>
      </p:pic>
      <p:pic>
        <p:nvPicPr>
          <p:cNvPr id="30727" name="Picture 9" descr="Hadrian's Wall_Countryside"/>
          <p:cNvPicPr>
            <a:picLocks noChangeAspect="1" noChangeArrowheads="1"/>
          </p:cNvPicPr>
          <p:nvPr/>
        </p:nvPicPr>
        <p:blipFill>
          <a:blip r:embed="rId5"/>
          <a:srcRect r="28554" b="952"/>
          <a:stretch>
            <a:fillRect/>
          </a:stretch>
        </p:blipFill>
        <p:spPr bwMode="auto">
          <a:xfrm>
            <a:off x="7380288" y="1989138"/>
            <a:ext cx="1763712" cy="2808287"/>
          </a:xfrm>
          <a:prstGeom prst="rect">
            <a:avLst/>
          </a:prstGeom>
          <a:noFill/>
          <a:ln w="9525">
            <a:noFill/>
            <a:miter lim="800000"/>
            <a:headEnd/>
            <a:tailEnd/>
          </a:ln>
        </p:spPr>
      </p:pic>
      <p:pic>
        <p:nvPicPr>
          <p:cNvPr id="30728" name="Picture 10"/>
          <p:cNvPicPr>
            <a:picLocks noChangeAspect="1" noChangeArrowheads="1"/>
          </p:cNvPicPr>
          <p:nvPr/>
        </p:nvPicPr>
        <p:blipFill>
          <a:blip r:embed="rId6"/>
          <a:srcRect l="12062" r="28906"/>
          <a:stretch>
            <a:fillRect/>
          </a:stretch>
        </p:blipFill>
        <p:spPr bwMode="auto">
          <a:xfrm>
            <a:off x="7380288" y="-26988"/>
            <a:ext cx="1763712" cy="2016126"/>
          </a:xfrm>
          <a:prstGeom prst="rect">
            <a:avLst/>
          </a:prstGeom>
          <a:noFill/>
          <a:ln w="9525">
            <a:noFill/>
            <a:miter lim="800000"/>
            <a:headEnd/>
            <a:tailEnd/>
          </a:ln>
        </p:spPr>
      </p:pic>
      <p:sp>
        <p:nvSpPr>
          <p:cNvPr id="30729" name="Line 11"/>
          <p:cNvSpPr>
            <a:spLocks noChangeShapeType="1"/>
          </p:cNvSpPr>
          <p:nvPr/>
        </p:nvSpPr>
        <p:spPr bwMode="auto">
          <a:xfrm>
            <a:off x="7380288" y="0"/>
            <a:ext cx="0" cy="6858000"/>
          </a:xfrm>
          <a:prstGeom prst="line">
            <a:avLst/>
          </a:prstGeom>
          <a:noFill/>
          <a:ln w="12700">
            <a:solidFill>
              <a:schemeClr val="bg1"/>
            </a:solidFill>
            <a:round/>
            <a:headEnd/>
            <a:tailEnd/>
          </a:ln>
        </p:spPr>
        <p:txBody>
          <a:bodyPr/>
          <a:lstStyle/>
          <a:p>
            <a:endParaRPr lang="en-GB"/>
          </a:p>
        </p:txBody>
      </p:sp>
      <p:sp>
        <p:nvSpPr>
          <p:cNvPr id="30730" name="Line 12"/>
          <p:cNvSpPr>
            <a:spLocks noChangeShapeType="1"/>
          </p:cNvSpPr>
          <p:nvPr/>
        </p:nvSpPr>
        <p:spPr bwMode="auto">
          <a:xfrm rot="-5400000">
            <a:off x="8279607" y="1089819"/>
            <a:ext cx="1587" cy="1800225"/>
          </a:xfrm>
          <a:prstGeom prst="line">
            <a:avLst/>
          </a:prstGeom>
          <a:noFill/>
          <a:ln w="12700">
            <a:solidFill>
              <a:schemeClr val="bg1"/>
            </a:solidFill>
            <a:round/>
            <a:headEnd/>
            <a:tailEnd/>
          </a:ln>
        </p:spPr>
        <p:txBody>
          <a:bodyPr/>
          <a:lstStyle/>
          <a:p>
            <a:endParaRPr lang="en-GB"/>
          </a:p>
        </p:txBody>
      </p:sp>
      <p:sp>
        <p:nvSpPr>
          <p:cNvPr id="30731" name="Line 13"/>
          <p:cNvSpPr>
            <a:spLocks noChangeShapeType="1"/>
          </p:cNvSpPr>
          <p:nvPr/>
        </p:nvSpPr>
        <p:spPr bwMode="auto">
          <a:xfrm rot="-5400000">
            <a:off x="8279607" y="3898106"/>
            <a:ext cx="1588" cy="1800225"/>
          </a:xfrm>
          <a:prstGeom prst="line">
            <a:avLst/>
          </a:prstGeom>
          <a:noFill/>
          <a:ln w="12700">
            <a:solidFill>
              <a:schemeClr val="bg1"/>
            </a:solid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2"/>
          <p:cNvGrpSpPr>
            <a:grpSpLocks/>
          </p:cNvGrpSpPr>
          <p:nvPr/>
        </p:nvGrpSpPr>
        <p:grpSpPr bwMode="auto">
          <a:xfrm>
            <a:off x="0" y="0"/>
            <a:ext cx="9145588" cy="6859588"/>
            <a:chOff x="0" y="0"/>
            <a:chExt cx="5761" cy="4321"/>
          </a:xfrm>
        </p:grpSpPr>
        <p:pic>
          <p:nvPicPr>
            <p:cNvPr id="31756" name="Picture 3" descr="11254 PP Slide Master 1"/>
            <p:cNvPicPr>
              <a:picLocks noChangeAspect="1" noChangeArrowheads="1"/>
            </p:cNvPicPr>
            <p:nvPr/>
          </p:nvPicPr>
          <p:blipFill>
            <a:blip r:embed="rId2"/>
            <a:srcRect/>
            <a:stretch>
              <a:fillRect/>
            </a:stretch>
          </p:blipFill>
          <p:spPr bwMode="auto">
            <a:xfrm>
              <a:off x="0" y="0"/>
              <a:ext cx="5761" cy="4321"/>
            </a:xfrm>
            <a:prstGeom prst="rect">
              <a:avLst/>
            </a:prstGeom>
            <a:noFill/>
            <a:ln w="9525">
              <a:noFill/>
              <a:miter lim="800000"/>
              <a:headEnd/>
              <a:tailEnd/>
            </a:ln>
          </p:spPr>
        </p:pic>
        <p:pic>
          <p:nvPicPr>
            <p:cNvPr id="31757" name="Picture 4" descr="11254 PP Slide Master 1"/>
            <p:cNvPicPr>
              <a:picLocks noChangeAspect="1" noChangeArrowheads="1"/>
            </p:cNvPicPr>
            <p:nvPr/>
          </p:nvPicPr>
          <p:blipFill>
            <a:blip r:embed="rId3"/>
            <a:srcRect l="16161" t="87132" r="79118"/>
            <a:stretch>
              <a:fillRect/>
            </a:stretch>
          </p:blipFill>
          <p:spPr bwMode="auto">
            <a:xfrm>
              <a:off x="22" y="3771"/>
              <a:ext cx="1044" cy="533"/>
            </a:xfrm>
            <a:prstGeom prst="rect">
              <a:avLst/>
            </a:prstGeom>
            <a:noFill/>
            <a:ln w="9525">
              <a:noFill/>
              <a:miter lim="800000"/>
              <a:headEnd/>
              <a:tailEnd/>
            </a:ln>
          </p:spPr>
        </p:pic>
      </p:grpSp>
      <p:sp>
        <p:nvSpPr>
          <p:cNvPr id="31747" name="Rectangle 5"/>
          <p:cNvSpPr>
            <a:spLocks noGrp="1" noChangeArrowheads="1"/>
          </p:cNvSpPr>
          <p:nvPr>
            <p:ph type="ctrTitle"/>
          </p:nvPr>
        </p:nvSpPr>
        <p:spPr/>
        <p:txBody>
          <a:bodyPr/>
          <a:lstStyle/>
          <a:p>
            <a:pPr eaLnBrk="1" hangingPunct="1"/>
            <a:r>
              <a:rPr lang="en-GB" sz="3600" smtClean="0"/>
              <a:t>Reactive PR</a:t>
            </a:r>
          </a:p>
        </p:txBody>
      </p:sp>
      <p:sp>
        <p:nvSpPr>
          <p:cNvPr id="31748" name="Rectangle 6"/>
          <p:cNvSpPr>
            <a:spLocks noGrp="1" noChangeArrowheads="1"/>
          </p:cNvSpPr>
          <p:nvPr>
            <p:ph type="subTitle" idx="1"/>
          </p:nvPr>
        </p:nvSpPr>
        <p:spPr>
          <a:xfrm>
            <a:off x="609600" y="2205038"/>
            <a:ext cx="6483350" cy="3673475"/>
          </a:xfrm>
        </p:spPr>
        <p:txBody>
          <a:bodyPr/>
          <a:lstStyle/>
          <a:p>
            <a:pPr marL="342900" indent="-342900" eaLnBrk="1" hangingPunct="1"/>
            <a:r>
              <a:rPr lang="en-GB" sz="1600" smtClean="0"/>
              <a:t>Choose what you get involved with – it is really something you need to make a comment about? Maybe it is about an ex-pupil or teacher….</a:t>
            </a:r>
          </a:p>
          <a:p>
            <a:pPr marL="342900" indent="-342900" eaLnBrk="1" hangingPunct="1"/>
            <a:endParaRPr lang="en-GB" sz="1600" smtClean="0"/>
          </a:p>
          <a:p>
            <a:pPr marL="342900" indent="-342900" eaLnBrk="1" hangingPunct="1"/>
            <a:r>
              <a:rPr lang="en-GB" sz="1600" smtClean="0"/>
              <a:t>In this case the best line is: ‘The fact that they (went to school here) is not relevant to the issue.</a:t>
            </a:r>
          </a:p>
          <a:p>
            <a:pPr marL="342900" indent="-342900" eaLnBrk="1" hangingPunct="1">
              <a:buFontTx/>
              <a:buNone/>
            </a:pPr>
            <a:r>
              <a:rPr lang="en-GB" sz="1600" smtClean="0"/>
              <a:t>	Not ‘no comment’!</a:t>
            </a:r>
          </a:p>
          <a:p>
            <a:pPr marL="342900" indent="-342900" eaLnBrk="1" hangingPunct="1">
              <a:buFontTx/>
              <a:buNone/>
            </a:pPr>
            <a:endParaRPr lang="en-GB" sz="1600" smtClean="0"/>
          </a:p>
          <a:p>
            <a:pPr marL="342900" indent="-342900" eaLnBrk="1" hangingPunct="1"/>
            <a:r>
              <a:rPr lang="en-GB" sz="1600" smtClean="0"/>
              <a:t>If there is a very contentious issue, work very closely with your local council for support and advice</a:t>
            </a:r>
          </a:p>
          <a:p>
            <a:pPr marL="342900" indent="-342900" eaLnBrk="1" hangingPunct="1"/>
            <a:endParaRPr lang="en-GB" sz="1600" smtClean="0"/>
          </a:p>
          <a:p>
            <a:pPr marL="342900" indent="-342900" eaLnBrk="1" hangingPunct="1"/>
            <a:r>
              <a:rPr lang="en-GB" sz="1600" smtClean="0"/>
              <a:t>Decide if the issue is about just your school (you), your area (council) or the North East generally (Schools North East) </a:t>
            </a:r>
          </a:p>
          <a:p>
            <a:pPr marL="342900" indent="-342900" eaLnBrk="1" hangingPunct="1"/>
            <a:endParaRPr lang="en-US" sz="1600" smtClean="0"/>
          </a:p>
        </p:txBody>
      </p:sp>
      <p:sp>
        <p:nvSpPr>
          <p:cNvPr id="31749" name="Rectangle 7"/>
          <p:cNvSpPr>
            <a:spLocks noChangeArrowheads="1"/>
          </p:cNvSpPr>
          <p:nvPr/>
        </p:nvSpPr>
        <p:spPr bwMode="auto">
          <a:xfrm>
            <a:off x="93663" y="496888"/>
            <a:ext cx="184150" cy="457200"/>
          </a:xfrm>
          <a:prstGeom prst="rect">
            <a:avLst/>
          </a:prstGeom>
          <a:noFill/>
          <a:ln w="9525">
            <a:noFill/>
            <a:miter lim="800000"/>
            <a:headEnd/>
            <a:tailEnd/>
          </a:ln>
        </p:spPr>
        <p:txBody>
          <a:bodyPr wrap="none">
            <a:spAutoFit/>
          </a:bodyPr>
          <a:lstStyle/>
          <a:p>
            <a:endParaRPr lang="en-GB"/>
          </a:p>
        </p:txBody>
      </p:sp>
      <p:pic>
        <p:nvPicPr>
          <p:cNvPr id="31750" name="Picture 8" descr="The Sage Gateshead external"/>
          <p:cNvPicPr>
            <a:picLocks noChangeAspect="1" noChangeArrowheads="1"/>
          </p:cNvPicPr>
          <p:nvPr/>
        </p:nvPicPr>
        <p:blipFill>
          <a:blip r:embed="rId4" cstate="print"/>
          <a:srcRect l="39581" t="9483" r="10179"/>
          <a:stretch>
            <a:fillRect/>
          </a:stretch>
        </p:blipFill>
        <p:spPr bwMode="auto">
          <a:xfrm>
            <a:off x="7380288" y="4797425"/>
            <a:ext cx="1763712" cy="2060575"/>
          </a:xfrm>
          <a:prstGeom prst="rect">
            <a:avLst/>
          </a:prstGeom>
          <a:noFill/>
          <a:ln w="9525">
            <a:noFill/>
            <a:miter lim="800000"/>
            <a:headEnd/>
            <a:tailEnd/>
          </a:ln>
        </p:spPr>
      </p:pic>
      <p:pic>
        <p:nvPicPr>
          <p:cNvPr id="31751" name="Picture 9" descr="Hadrian's Wall_Countryside"/>
          <p:cNvPicPr>
            <a:picLocks noChangeAspect="1" noChangeArrowheads="1"/>
          </p:cNvPicPr>
          <p:nvPr/>
        </p:nvPicPr>
        <p:blipFill>
          <a:blip r:embed="rId5"/>
          <a:srcRect r="28554" b="952"/>
          <a:stretch>
            <a:fillRect/>
          </a:stretch>
        </p:blipFill>
        <p:spPr bwMode="auto">
          <a:xfrm>
            <a:off x="7380288" y="1989138"/>
            <a:ext cx="1763712" cy="2808287"/>
          </a:xfrm>
          <a:prstGeom prst="rect">
            <a:avLst/>
          </a:prstGeom>
          <a:noFill/>
          <a:ln w="9525">
            <a:noFill/>
            <a:miter lim="800000"/>
            <a:headEnd/>
            <a:tailEnd/>
          </a:ln>
        </p:spPr>
      </p:pic>
      <p:pic>
        <p:nvPicPr>
          <p:cNvPr id="31752" name="Picture 10"/>
          <p:cNvPicPr>
            <a:picLocks noChangeAspect="1" noChangeArrowheads="1"/>
          </p:cNvPicPr>
          <p:nvPr/>
        </p:nvPicPr>
        <p:blipFill>
          <a:blip r:embed="rId6"/>
          <a:srcRect l="12062" r="28906"/>
          <a:stretch>
            <a:fillRect/>
          </a:stretch>
        </p:blipFill>
        <p:spPr bwMode="auto">
          <a:xfrm>
            <a:off x="7380288" y="-26988"/>
            <a:ext cx="1763712" cy="2016126"/>
          </a:xfrm>
          <a:prstGeom prst="rect">
            <a:avLst/>
          </a:prstGeom>
          <a:noFill/>
          <a:ln w="9525">
            <a:noFill/>
            <a:miter lim="800000"/>
            <a:headEnd/>
            <a:tailEnd/>
          </a:ln>
        </p:spPr>
      </p:pic>
      <p:sp>
        <p:nvSpPr>
          <p:cNvPr id="31753" name="Line 11"/>
          <p:cNvSpPr>
            <a:spLocks noChangeShapeType="1"/>
          </p:cNvSpPr>
          <p:nvPr/>
        </p:nvSpPr>
        <p:spPr bwMode="auto">
          <a:xfrm>
            <a:off x="7380288" y="0"/>
            <a:ext cx="0" cy="6858000"/>
          </a:xfrm>
          <a:prstGeom prst="line">
            <a:avLst/>
          </a:prstGeom>
          <a:noFill/>
          <a:ln w="12700">
            <a:solidFill>
              <a:schemeClr val="bg1"/>
            </a:solidFill>
            <a:round/>
            <a:headEnd/>
            <a:tailEnd/>
          </a:ln>
        </p:spPr>
        <p:txBody>
          <a:bodyPr/>
          <a:lstStyle/>
          <a:p>
            <a:endParaRPr lang="en-GB"/>
          </a:p>
        </p:txBody>
      </p:sp>
      <p:sp>
        <p:nvSpPr>
          <p:cNvPr id="31754" name="Line 12"/>
          <p:cNvSpPr>
            <a:spLocks noChangeShapeType="1"/>
          </p:cNvSpPr>
          <p:nvPr/>
        </p:nvSpPr>
        <p:spPr bwMode="auto">
          <a:xfrm rot="-5400000">
            <a:off x="8279607" y="1089819"/>
            <a:ext cx="1587" cy="1800225"/>
          </a:xfrm>
          <a:prstGeom prst="line">
            <a:avLst/>
          </a:prstGeom>
          <a:noFill/>
          <a:ln w="12700">
            <a:solidFill>
              <a:schemeClr val="bg1"/>
            </a:solidFill>
            <a:round/>
            <a:headEnd/>
            <a:tailEnd/>
          </a:ln>
        </p:spPr>
        <p:txBody>
          <a:bodyPr/>
          <a:lstStyle/>
          <a:p>
            <a:endParaRPr lang="en-GB"/>
          </a:p>
        </p:txBody>
      </p:sp>
      <p:sp>
        <p:nvSpPr>
          <p:cNvPr id="31755" name="Line 13"/>
          <p:cNvSpPr>
            <a:spLocks noChangeShapeType="1"/>
          </p:cNvSpPr>
          <p:nvPr/>
        </p:nvSpPr>
        <p:spPr bwMode="auto">
          <a:xfrm rot="-5400000">
            <a:off x="8279607" y="3898106"/>
            <a:ext cx="1588" cy="1800225"/>
          </a:xfrm>
          <a:prstGeom prst="line">
            <a:avLst/>
          </a:prstGeom>
          <a:noFill/>
          <a:ln w="12700">
            <a:solidFill>
              <a:schemeClr val="bg1"/>
            </a:solid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42"/>
          <p:cNvGrpSpPr>
            <a:grpSpLocks/>
          </p:cNvGrpSpPr>
          <p:nvPr/>
        </p:nvGrpSpPr>
        <p:grpSpPr bwMode="auto">
          <a:xfrm>
            <a:off x="34926" y="-26987"/>
            <a:ext cx="9145588" cy="6859588"/>
            <a:chOff x="0" y="0"/>
            <a:chExt cx="5761" cy="4321"/>
          </a:xfrm>
        </p:grpSpPr>
        <p:pic>
          <p:nvPicPr>
            <p:cNvPr id="3084" name="Picture 39" descr="11254 PP Slide Master 1"/>
            <p:cNvPicPr>
              <a:picLocks noChangeAspect="1" noChangeArrowheads="1"/>
            </p:cNvPicPr>
            <p:nvPr/>
          </p:nvPicPr>
          <p:blipFill>
            <a:blip r:embed="rId2"/>
            <a:srcRect/>
            <a:stretch>
              <a:fillRect/>
            </a:stretch>
          </p:blipFill>
          <p:spPr bwMode="auto">
            <a:xfrm>
              <a:off x="0" y="0"/>
              <a:ext cx="5761" cy="4321"/>
            </a:xfrm>
            <a:prstGeom prst="rect">
              <a:avLst/>
            </a:prstGeom>
            <a:noFill/>
            <a:ln w="9525">
              <a:noFill/>
              <a:miter lim="800000"/>
              <a:headEnd/>
              <a:tailEnd/>
            </a:ln>
          </p:spPr>
        </p:pic>
        <p:pic>
          <p:nvPicPr>
            <p:cNvPr id="3085" name="Picture 40" descr="11254 PP Slide Master 1"/>
            <p:cNvPicPr>
              <a:picLocks noChangeAspect="1" noChangeArrowheads="1"/>
            </p:cNvPicPr>
            <p:nvPr/>
          </p:nvPicPr>
          <p:blipFill>
            <a:blip r:embed="rId3"/>
            <a:srcRect l="16161" t="87132" r="79118"/>
            <a:stretch>
              <a:fillRect/>
            </a:stretch>
          </p:blipFill>
          <p:spPr bwMode="auto">
            <a:xfrm>
              <a:off x="22" y="3771"/>
              <a:ext cx="1044" cy="533"/>
            </a:xfrm>
            <a:prstGeom prst="rect">
              <a:avLst/>
            </a:prstGeom>
            <a:noFill/>
            <a:ln w="9525">
              <a:noFill/>
              <a:miter lim="800000"/>
              <a:headEnd/>
              <a:tailEnd/>
            </a:ln>
          </p:spPr>
        </p:pic>
      </p:grpSp>
      <p:sp>
        <p:nvSpPr>
          <p:cNvPr id="3075" name="Rectangle 3"/>
          <p:cNvSpPr>
            <a:spLocks noGrp="1" noChangeArrowheads="1"/>
          </p:cNvSpPr>
          <p:nvPr>
            <p:ph type="ctrTitle"/>
          </p:nvPr>
        </p:nvSpPr>
        <p:spPr/>
        <p:txBody>
          <a:bodyPr/>
          <a:lstStyle/>
          <a:p>
            <a:pPr eaLnBrk="1" hangingPunct="1"/>
            <a:r>
              <a:rPr lang="en-GB" sz="3600" smtClean="0"/>
              <a:t>This Morning</a:t>
            </a:r>
          </a:p>
        </p:txBody>
      </p:sp>
      <p:sp>
        <p:nvSpPr>
          <p:cNvPr id="3076" name="Rectangle 4"/>
          <p:cNvSpPr>
            <a:spLocks noGrp="1" noChangeArrowheads="1"/>
          </p:cNvSpPr>
          <p:nvPr>
            <p:ph type="subTitle" idx="1"/>
          </p:nvPr>
        </p:nvSpPr>
        <p:spPr>
          <a:xfrm>
            <a:off x="609600" y="2205038"/>
            <a:ext cx="6483350" cy="3673475"/>
          </a:xfrm>
        </p:spPr>
        <p:txBody>
          <a:bodyPr/>
          <a:lstStyle/>
          <a:p>
            <a:pPr marL="342900" indent="-342900" eaLnBrk="1" hangingPunct="1"/>
            <a:r>
              <a:rPr lang="en-GB" smtClean="0"/>
              <a:t>Speaking today : Aoife Forbes, One North East</a:t>
            </a:r>
          </a:p>
          <a:p>
            <a:pPr marL="342900" indent="-342900" eaLnBrk="1" hangingPunct="1">
              <a:buFontTx/>
              <a:buNone/>
            </a:pPr>
            <a:r>
              <a:rPr lang="en-GB" smtClean="0"/>
              <a:t>	                              Karen Thomas, Tyne Tees TV</a:t>
            </a:r>
          </a:p>
          <a:p>
            <a:pPr marL="342900" indent="-342900" eaLnBrk="1" hangingPunct="1">
              <a:buFontTx/>
              <a:buNone/>
            </a:pPr>
            <a:endParaRPr lang="en-GB" smtClean="0"/>
          </a:p>
          <a:p>
            <a:pPr marL="342900" indent="-342900" eaLnBrk="1" hangingPunct="1"/>
            <a:r>
              <a:rPr lang="en-GB" smtClean="0"/>
              <a:t>Session 1 – What is PR?</a:t>
            </a:r>
          </a:p>
          <a:p>
            <a:pPr marL="342900" indent="-342900" eaLnBrk="1" hangingPunct="1"/>
            <a:r>
              <a:rPr lang="en-GB" smtClean="0"/>
              <a:t>Session 2 – Reactive PR</a:t>
            </a:r>
          </a:p>
          <a:p>
            <a:pPr marL="342900" indent="-342900" eaLnBrk="1" hangingPunct="1"/>
            <a:r>
              <a:rPr lang="en-GB" smtClean="0"/>
              <a:t>Break</a:t>
            </a:r>
          </a:p>
          <a:p>
            <a:pPr marL="342900" indent="-342900" eaLnBrk="1" hangingPunct="1"/>
            <a:r>
              <a:rPr lang="en-GB" smtClean="0"/>
              <a:t>Session 3 – Broadcast and media</a:t>
            </a:r>
            <a:endParaRPr lang="en-US" smtClean="0"/>
          </a:p>
          <a:p>
            <a:pPr marL="342900" indent="-342900" eaLnBrk="1" hangingPunct="1"/>
            <a:r>
              <a:rPr lang="en-GB" smtClean="0"/>
              <a:t>Session 4 -  Promoting the Region</a:t>
            </a:r>
          </a:p>
          <a:p>
            <a:pPr marL="342900" indent="-342900" eaLnBrk="1" hangingPunct="1"/>
            <a:endParaRPr lang="en-GB" smtClean="0"/>
          </a:p>
          <a:p>
            <a:pPr marL="342900" indent="-342900" eaLnBrk="1" hangingPunct="1"/>
            <a:r>
              <a:rPr lang="en-GB" smtClean="0"/>
              <a:t>Top Tips Guide</a:t>
            </a:r>
          </a:p>
        </p:txBody>
      </p:sp>
      <p:sp>
        <p:nvSpPr>
          <p:cNvPr id="3077" name="Rectangle 5"/>
          <p:cNvSpPr>
            <a:spLocks noChangeArrowheads="1"/>
          </p:cNvSpPr>
          <p:nvPr/>
        </p:nvSpPr>
        <p:spPr bwMode="auto">
          <a:xfrm>
            <a:off x="93663" y="496888"/>
            <a:ext cx="184150" cy="457200"/>
          </a:xfrm>
          <a:prstGeom prst="rect">
            <a:avLst/>
          </a:prstGeom>
          <a:noFill/>
          <a:ln w="9525">
            <a:noFill/>
            <a:miter lim="800000"/>
            <a:headEnd/>
            <a:tailEnd/>
          </a:ln>
        </p:spPr>
        <p:txBody>
          <a:bodyPr wrap="none">
            <a:spAutoFit/>
          </a:bodyPr>
          <a:lstStyle/>
          <a:p>
            <a:endParaRPr lang="en-GB"/>
          </a:p>
        </p:txBody>
      </p:sp>
      <p:pic>
        <p:nvPicPr>
          <p:cNvPr id="3078" name="Picture 32" descr="The Sage Gateshead external"/>
          <p:cNvPicPr>
            <a:picLocks noChangeAspect="1" noChangeArrowheads="1"/>
          </p:cNvPicPr>
          <p:nvPr/>
        </p:nvPicPr>
        <p:blipFill>
          <a:blip r:embed="rId4" cstate="print"/>
          <a:srcRect l="39581" t="9483" r="10179"/>
          <a:stretch>
            <a:fillRect/>
          </a:stretch>
        </p:blipFill>
        <p:spPr bwMode="auto">
          <a:xfrm>
            <a:off x="7380288" y="4797425"/>
            <a:ext cx="1763712" cy="2060575"/>
          </a:xfrm>
          <a:prstGeom prst="rect">
            <a:avLst/>
          </a:prstGeom>
          <a:noFill/>
          <a:ln w="9525">
            <a:noFill/>
            <a:miter lim="800000"/>
            <a:headEnd/>
            <a:tailEnd/>
          </a:ln>
        </p:spPr>
      </p:pic>
      <p:pic>
        <p:nvPicPr>
          <p:cNvPr id="3079" name="Picture 33" descr="Hadrian's Wall_Countryside"/>
          <p:cNvPicPr>
            <a:picLocks noChangeAspect="1" noChangeArrowheads="1"/>
          </p:cNvPicPr>
          <p:nvPr/>
        </p:nvPicPr>
        <p:blipFill>
          <a:blip r:embed="rId5"/>
          <a:srcRect r="28554" b="952"/>
          <a:stretch>
            <a:fillRect/>
          </a:stretch>
        </p:blipFill>
        <p:spPr bwMode="auto">
          <a:xfrm>
            <a:off x="7380288" y="1989138"/>
            <a:ext cx="1763712" cy="2808287"/>
          </a:xfrm>
          <a:prstGeom prst="rect">
            <a:avLst/>
          </a:prstGeom>
          <a:noFill/>
          <a:ln w="9525">
            <a:noFill/>
            <a:miter lim="800000"/>
            <a:headEnd/>
            <a:tailEnd/>
          </a:ln>
        </p:spPr>
      </p:pic>
      <p:pic>
        <p:nvPicPr>
          <p:cNvPr id="3080" name="Picture 34"/>
          <p:cNvPicPr>
            <a:picLocks noChangeAspect="1" noChangeArrowheads="1"/>
          </p:cNvPicPr>
          <p:nvPr/>
        </p:nvPicPr>
        <p:blipFill>
          <a:blip r:embed="rId6"/>
          <a:srcRect l="12062" r="28906"/>
          <a:stretch>
            <a:fillRect/>
          </a:stretch>
        </p:blipFill>
        <p:spPr bwMode="auto">
          <a:xfrm>
            <a:off x="7380288" y="-26988"/>
            <a:ext cx="1763712" cy="2016126"/>
          </a:xfrm>
          <a:prstGeom prst="rect">
            <a:avLst/>
          </a:prstGeom>
          <a:noFill/>
          <a:ln w="9525">
            <a:noFill/>
            <a:miter lim="800000"/>
            <a:headEnd/>
            <a:tailEnd/>
          </a:ln>
        </p:spPr>
      </p:pic>
      <p:sp>
        <p:nvSpPr>
          <p:cNvPr id="3081" name="Line 35"/>
          <p:cNvSpPr>
            <a:spLocks noChangeShapeType="1"/>
          </p:cNvSpPr>
          <p:nvPr/>
        </p:nvSpPr>
        <p:spPr bwMode="auto">
          <a:xfrm>
            <a:off x="7380288" y="0"/>
            <a:ext cx="0" cy="6858000"/>
          </a:xfrm>
          <a:prstGeom prst="line">
            <a:avLst/>
          </a:prstGeom>
          <a:noFill/>
          <a:ln w="12700">
            <a:solidFill>
              <a:schemeClr val="bg1"/>
            </a:solidFill>
            <a:round/>
            <a:headEnd/>
            <a:tailEnd/>
          </a:ln>
        </p:spPr>
        <p:txBody>
          <a:bodyPr/>
          <a:lstStyle/>
          <a:p>
            <a:endParaRPr lang="en-GB"/>
          </a:p>
        </p:txBody>
      </p:sp>
      <p:sp>
        <p:nvSpPr>
          <p:cNvPr id="3082" name="Line 36"/>
          <p:cNvSpPr>
            <a:spLocks noChangeShapeType="1"/>
          </p:cNvSpPr>
          <p:nvPr/>
        </p:nvSpPr>
        <p:spPr bwMode="auto">
          <a:xfrm rot="-5400000">
            <a:off x="8279607" y="1089819"/>
            <a:ext cx="1587" cy="1800225"/>
          </a:xfrm>
          <a:prstGeom prst="line">
            <a:avLst/>
          </a:prstGeom>
          <a:noFill/>
          <a:ln w="12700">
            <a:solidFill>
              <a:schemeClr val="bg1"/>
            </a:solidFill>
            <a:round/>
            <a:headEnd/>
            <a:tailEnd/>
          </a:ln>
        </p:spPr>
        <p:txBody>
          <a:bodyPr/>
          <a:lstStyle/>
          <a:p>
            <a:endParaRPr lang="en-GB"/>
          </a:p>
        </p:txBody>
      </p:sp>
      <p:sp>
        <p:nvSpPr>
          <p:cNvPr id="3083" name="Line 37"/>
          <p:cNvSpPr>
            <a:spLocks noChangeShapeType="1"/>
          </p:cNvSpPr>
          <p:nvPr/>
        </p:nvSpPr>
        <p:spPr bwMode="auto">
          <a:xfrm rot="-5400000">
            <a:off x="8279607" y="3898106"/>
            <a:ext cx="1588" cy="1800225"/>
          </a:xfrm>
          <a:prstGeom prst="line">
            <a:avLst/>
          </a:prstGeom>
          <a:noFill/>
          <a:ln w="12700">
            <a:solidFill>
              <a:schemeClr val="bg1"/>
            </a:solid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45588" cy="6859588"/>
            <a:chOff x="0" y="0"/>
            <a:chExt cx="5761" cy="4321"/>
          </a:xfrm>
        </p:grpSpPr>
        <p:pic>
          <p:nvPicPr>
            <p:cNvPr id="4108" name="Picture 3" descr="11254 PP Slide Master 1"/>
            <p:cNvPicPr>
              <a:picLocks noChangeAspect="1" noChangeArrowheads="1"/>
            </p:cNvPicPr>
            <p:nvPr/>
          </p:nvPicPr>
          <p:blipFill>
            <a:blip r:embed="rId2"/>
            <a:srcRect/>
            <a:stretch>
              <a:fillRect/>
            </a:stretch>
          </p:blipFill>
          <p:spPr bwMode="auto">
            <a:xfrm>
              <a:off x="0" y="0"/>
              <a:ext cx="5761" cy="4321"/>
            </a:xfrm>
            <a:prstGeom prst="rect">
              <a:avLst/>
            </a:prstGeom>
            <a:noFill/>
            <a:ln w="9525">
              <a:noFill/>
              <a:miter lim="800000"/>
              <a:headEnd/>
              <a:tailEnd/>
            </a:ln>
          </p:spPr>
        </p:pic>
        <p:pic>
          <p:nvPicPr>
            <p:cNvPr id="4109" name="Picture 4" descr="11254 PP Slide Master 1"/>
            <p:cNvPicPr>
              <a:picLocks noChangeAspect="1" noChangeArrowheads="1"/>
            </p:cNvPicPr>
            <p:nvPr/>
          </p:nvPicPr>
          <p:blipFill>
            <a:blip r:embed="rId3"/>
            <a:srcRect l="16161" t="87132" r="79118"/>
            <a:stretch>
              <a:fillRect/>
            </a:stretch>
          </p:blipFill>
          <p:spPr bwMode="auto">
            <a:xfrm>
              <a:off x="22" y="3771"/>
              <a:ext cx="1044" cy="533"/>
            </a:xfrm>
            <a:prstGeom prst="rect">
              <a:avLst/>
            </a:prstGeom>
            <a:noFill/>
            <a:ln w="9525">
              <a:noFill/>
              <a:miter lim="800000"/>
              <a:headEnd/>
              <a:tailEnd/>
            </a:ln>
          </p:spPr>
        </p:pic>
      </p:grpSp>
      <p:sp>
        <p:nvSpPr>
          <p:cNvPr id="4099" name="Rectangle 5"/>
          <p:cNvSpPr>
            <a:spLocks noGrp="1" noChangeArrowheads="1"/>
          </p:cNvSpPr>
          <p:nvPr>
            <p:ph type="ctrTitle"/>
          </p:nvPr>
        </p:nvSpPr>
        <p:spPr/>
        <p:txBody>
          <a:bodyPr/>
          <a:lstStyle/>
          <a:p>
            <a:pPr eaLnBrk="1" hangingPunct="1"/>
            <a:r>
              <a:rPr lang="en-GB" sz="3600" smtClean="0"/>
              <a:t>My Background</a:t>
            </a:r>
          </a:p>
        </p:txBody>
      </p:sp>
      <p:sp>
        <p:nvSpPr>
          <p:cNvPr id="4100" name="Rectangle 6"/>
          <p:cNvSpPr>
            <a:spLocks noGrp="1" noChangeArrowheads="1"/>
          </p:cNvSpPr>
          <p:nvPr>
            <p:ph type="subTitle" idx="1"/>
          </p:nvPr>
        </p:nvSpPr>
        <p:spPr>
          <a:xfrm>
            <a:off x="609600" y="2205038"/>
            <a:ext cx="6483350" cy="3673475"/>
          </a:xfrm>
        </p:spPr>
        <p:txBody>
          <a:bodyPr/>
          <a:lstStyle/>
          <a:p>
            <a:pPr marL="342900" indent="-342900" eaLnBrk="1" hangingPunct="1">
              <a:lnSpc>
                <a:spcPct val="90000"/>
              </a:lnSpc>
            </a:pPr>
            <a:r>
              <a:rPr lang="en-GB" sz="1600" smtClean="0"/>
              <a:t>PR agencies</a:t>
            </a:r>
          </a:p>
          <a:p>
            <a:pPr marL="342900" indent="-342900" eaLnBrk="1" hangingPunct="1">
              <a:lnSpc>
                <a:spcPct val="90000"/>
              </a:lnSpc>
            </a:pPr>
            <a:r>
              <a:rPr lang="en-GB" sz="1600" smtClean="0"/>
              <a:t>Dublin, Newcastle upon Tyne</a:t>
            </a:r>
          </a:p>
          <a:p>
            <a:pPr marL="342900" indent="-342900" eaLnBrk="1" hangingPunct="1">
              <a:lnSpc>
                <a:spcPct val="90000"/>
              </a:lnSpc>
            </a:pPr>
            <a:r>
              <a:rPr lang="en-GB" sz="1600" smtClean="0"/>
              <a:t>Luxury brands, many clients inc. Newcastle International </a:t>
            </a:r>
          </a:p>
          <a:p>
            <a:pPr marL="342900" indent="-342900" eaLnBrk="1" hangingPunct="1">
              <a:lnSpc>
                <a:spcPct val="90000"/>
              </a:lnSpc>
            </a:pPr>
            <a:endParaRPr lang="en-GB" sz="1600" smtClean="0"/>
          </a:p>
          <a:p>
            <a:pPr marL="342900" indent="-342900" eaLnBrk="1" hangingPunct="1">
              <a:lnSpc>
                <a:spcPct val="90000"/>
              </a:lnSpc>
            </a:pPr>
            <a:r>
              <a:rPr lang="en-GB" sz="1600" smtClean="0"/>
              <a:t>Postcode Lottery</a:t>
            </a:r>
          </a:p>
          <a:p>
            <a:pPr marL="342900" indent="-342900" eaLnBrk="1" hangingPunct="1">
              <a:lnSpc>
                <a:spcPct val="90000"/>
              </a:lnSpc>
            </a:pPr>
            <a:r>
              <a:rPr lang="en-GB" sz="1600" smtClean="0"/>
              <a:t>Community lottery to raise money for local charities</a:t>
            </a:r>
          </a:p>
          <a:p>
            <a:pPr marL="342900" indent="-342900" eaLnBrk="1" hangingPunct="1">
              <a:lnSpc>
                <a:spcPct val="90000"/>
              </a:lnSpc>
            </a:pPr>
            <a:r>
              <a:rPr lang="en-GB" sz="1600" smtClean="0"/>
              <a:t>Working very closely with local papers, learnt about ‘real’ region</a:t>
            </a:r>
          </a:p>
          <a:p>
            <a:pPr marL="342900" indent="-342900" eaLnBrk="1" hangingPunct="1">
              <a:lnSpc>
                <a:spcPct val="90000"/>
              </a:lnSpc>
            </a:pPr>
            <a:endParaRPr lang="en-GB" sz="1600" smtClean="0"/>
          </a:p>
          <a:p>
            <a:pPr marL="342900" indent="-342900" eaLnBrk="1" hangingPunct="1">
              <a:lnSpc>
                <a:spcPct val="90000"/>
              </a:lnSpc>
            </a:pPr>
            <a:r>
              <a:rPr lang="en-GB" sz="1600" smtClean="0"/>
              <a:t>One North East, my role – promoting region as place to visit, live, work, study, invest, recommend, represent and be proud of</a:t>
            </a:r>
          </a:p>
          <a:p>
            <a:pPr marL="342900" indent="-342900" eaLnBrk="1" hangingPunct="1">
              <a:lnSpc>
                <a:spcPct val="90000"/>
              </a:lnSpc>
            </a:pPr>
            <a:endParaRPr lang="en-GB" sz="1600" smtClean="0"/>
          </a:p>
          <a:p>
            <a:pPr marL="342900" indent="-342900" eaLnBrk="1" hangingPunct="1">
              <a:lnSpc>
                <a:spcPct val="90000"/>
              </a:lnSpc>
            </a:pPr>
            <a:r>
              <a:rPr lang="en-GB" sz="1600" smtClean="0"/>
              <a:t>Children North East Charity </a:t>
            </a:r>
          </a:p>
          <a:p>
            <a:pPr marL="342900" indent="-342900" eaLnBrk="1" hangingPunct="1">
              <a:lnSpc>
                <a:spcPct val="90000"/>
              </a:lnSpc>
            </a:pPr>
            <a:r>
              <a:rPr lang="en-GB" sz="1600" smtClean="0"/>
              <a:t>Simple ideas, no budget, restrictions</a:t>
            </a:r>
          </a:p>
          <a:p>
            <a:pPr marL="342900" indent="-342900" eaLnBrk="1" hangingPunct="1">
              <a:lnSpc>
                <a:spcPct val="90000"/>
              </a:lnSpc>
              <a:buFontTx/>
              <a:buNone/>
            </a:pPr>
            <a:endParaRPr lang="en-GB" sz="1600" smtClean="0"/>
          </a:p>
        </p:txBody>
      </p:sp>
      <p:sp>
        <p:nvSpPr>
          <p:cNvPr id="4101" name="Rectangle 7"/>
          <p:cNvSpPr>
            <a:spLocks noChangeArrowheads="1"/>
          </p:cNvSpPr>
          <p:nvPr/>
        </p:nvSpPr>
        <p:spPr bwMode="auto">
          <a:xfrm>
            <a:off x="93663" y="496888"/>
            <a:ext cx="184150" cy="457200"/>
          </a:xfrm>
          <a:prstGeom prst="rect">
            <a:avLst/>
          </a:prstGeom>
          <a:noFill/>
          <a:ln w="9525">
            <a:noFill/>
            <a:miter lim="800000"/>
            <a:headEnd/>
            <a:tailEnd/>
          </a:ln>
        </p:spPr>
        <p:txBody>
          <a:bodyPr wrap="none">
            <a:spAutoFit/>
          </a:bodyPr>
          <a:lstStyle/>
          <a:p>
            <a:endParaRPr lang="en-GB"/>
          </a:p>
        </p:txBody>
      </p:sp>
      <p:pic>
        <p:nvPicPr>
          <p:cNvPr id="4102" name="Picture 8" descr="The Sage Gateshead external"/>
          <p:cNvPicPr>
            <a:picLocks noChangeAspect="1" noChangeArrowheads="1"/>
          </p:cNvPicPr>
          <p:nvPr/>
        </p:nvPicPr>
        <p:blipFill>
          <a:blip r:embed="rId4" cstate="print"/>
          <a:srcRect l="39581" t="9483" r="10179"/>
          <a:stretch>
            <a:fillRect/>
          </a:stretch>
        </p:blipFill>
        <p:spPr bwMode="auto">
          <a:xfrm>
            <a:off x="7380288" y="4797425"/>
            <a:ext cx="1763712" cy="2060575"/>
          </a:xfrm>
          <a:prstGeom prst="rect">
            <a:avLst/>
          </a:prstGeom>
          <a:noFill/>
          <a:ln w="9525">
            <a:noFill/>
            <a:miter lim="800000"/>
            <a:headEnd/>
            <a:tailEnd/>
          </a:ln>
        </p:spPr>
      </p:pic>
      <p:pic>
        <p:nvPicPr>
          <p:cNvPr id="4103" name="Picture 9" descr="Hadrian's Wall_Countryside"/>
          <p:cNvPicPr>
            <a:picLocks noChangeAspect="1" noChangeArrowheads="1"/>
          </p:cNvPicPr>
          <p:nvPr/>
        </p:nvPicPr>
        <p:blipFill>
          <a:blip r:embed="rId5"/>
          <a:srcRect r="28554" b="952"/>
          <a:stretch>
            <a:fillRect/>
          </a:stretch>
        </p:blipFill>
        <p:spPr bwMode="auto">
          <a:xfrm>
            <a:off x="7380288" y="1989138"/>
            <a:ext cx="1763712" cy="2808287"/>
          </a:xfrm>
          <a:prstGeom prst="rect">
            <a:avLst/>
          </a:prstGeom>
          <a:noFill/>
          <a:ln w="9525">
            <a:noFill/>
            <a:miter lim="800000"/>
            <a:headEnd/>
            <a:tailEnd/>
          </a:ln>
        </p:spPr>
      </p:pic>
      <p:pic>
        <p:nvPicPr>
          <p:cNvPr id="4104" name="Picture 10"/>
          <p:cNvPicPr>
            <a:picLocks noChangeAspect="1" noChangeArrowheads="1"/>
          </p:cNvPicPr>
          <p:nvPr/>
        </p:nvPicPr>
        <p:blipFill>
          <a:blip r:embed="rId6"/>
          <a:srcRect l="12062" r="28906"/>
          <a:stretch>
            <a:fillRect/>
          </a:stretch>
        </p:blipFill>
        <p:spPr bwMode="auto">
          <a:xfrm>
            <a:off x="7380288" y="-26988"/>
            <a:ext cx="1763712" cy="2016126"/>
          </a:xfrm>
          <a:prstGeom prst="rect">
            <a:avLst/>
          </a:prstGeom>
          <a:noFill/>
          <a:ln w="9525">
            <a:noFill/>
            <a:miter lim="800000"/>
            <a:headEnd/>
            <a:tailEnd/>
          </a:ln>
        </p:spPr>
      </p:pic>
      <p:sp>
        <p:nvSpPr>
          <p:cNvPr id="4105" name="Line 11"/>
          <p:cNvSpPr>
            <a:spLocks noChangeShapeType="1"/>
          </p:cNvSpPr>
          <p:nvPr/>
        </p:nvSpPr>
        <p:spPr bwMode="auto">
          <a:xfrm>
            <a:off x="7380288" y="0"/>
            <a:ext cx="0" cy="6858000"/>
          </a:xfrm>
          <a:prstGeom prst="line">
            <a:avLst/>
          </a:prstGeom>
          <a:noFill/>
          <a:ln w="12700">
            <a:solidFill>
              <a:schemeClr val="bg1"/>
            </a:solidFill>
            <a:round/>
            <a:headEnd/>
            <a:tailEnd/>
          </a:ln>
        </p:spPr>
        <p:txBody>
          <a:bodyPr/>
          <a:lstStyle/>
          <a:p>
            <a:endParaRPr lang="en-GB"/>
          </a:p>
        </p:txBody>
      </p:sp>
      <p:sp>
        <p:nvSpPr>
          <p:cNvPr id="4106" name="Line 12"/>
          <p:cNvSpPr>
            <a:spLocks noChangeShapeType="1"/>
          </p:cNvSpPr>
          <p:nvPr/>
        </p:nvSpPr>
        <p:spPr bwMode="auto">
          <a:xfrm rot="-5400000">
            <a:off x="8279607" y="1089819"/>
            <a:ext cx="1587" cy="1800225"/>
          </a:xfrm>
          <a:prstGeom prst="line">
            <a:avLst/>
          </a:prstGeom>
          <a:noFill/>
          <a:ln w="12700">
            <a:solidFill>
              <a:schemeClr val="bg1"/>
            </a:solidFill>
            <a:round/>
            <a:headEnd/>
            <a:tailEnd/>
          </a:ln>
        </p:spPr>
        <p:txBody>
          <a:bodyPr/>
          <a:lstStyle/>
          <a:p>
            <a:endParaRPr lang="en-GB"/>
          </a:p>
        </p:txBody>
      </p:sp>
      <p:sp>
        <p:nvSpPr>
          <p:cNvPr id="4107" name="Line 13"/>
          <p:cNvSpPr>
            <a:spLocks noChangeShapeType="1"/>
          </p:cNvSpPr>
          <p:nvPr/>
        </p:nvSpPr>
        <p:spPr bwMode="auto">
          <a:xfrm rot="-5400000">
            <a:off x="8279607" y="3898106"/>
            <a:ext cx="1588" cy="1800225"/>
          </a:xfrm>
          <a:prstGeom prst="line">
            <a:avLst/>
          </a:prstGeom>
          <a:noFill/>
          <a:ln w="12700">
            <a:solidFill>
              <a:schemeClr val="bg1"/>
            </a:solid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45588" cy="6859588"/>
            <a:chOff x="0" y="0"/>
            <a:chExt cx="5761" cy="4321"/>
          </a:xfrm>
        </p:grpSpPr>
        <p:pic>
          <p:nvPicPr>
            <p:cNvPr id="5132" name="Picture 3" descr="11254 PP Slide Master 1"/>
            <p:cNvPicPr>
              <a:picLocks noChangeAspect="1" noChangeArrowheads="1"/>
            </p:cNvPicPr>
            <p:nvPr/>
          </p:nvPicPr>
          <p:blipFill>
            <a:blip r:embed="rId2"/>
            <a:srcRect/>
            <a:stretch>
              <a:fillRect/>
            </a:stretch>
          </p:blipFill>
          <p:spPr bwMode="auto">
            <a:xfrm>
              <a:off x="0" y="0"/>
              <a:ext cx="5761" cy="4321"/>
            </a:xfrm>
            <a:prstGeom prst="rect">
              <a:avLst/>
            </a:prstGeom>
            <a:noFill/>
            <a:ln w="9525">
              <a:noFill/>
              <a:miter lim="800000"/>
              <a:headEnd/>
              <a:tailEnd/>
            </a:ln>
          </p:spPr>
        </p:pic>
        <p:pic>
          <p:nvPicPr>
            <p:cNvPr id="5133" name="Picture 4" descr="11254 PP Slide Master 1"/>
            <p:cNvPicPr>
              <a:picLocks noChangeAspect="1" noChangeArrowheads="1"/>
            </p:cNvPicPr>
            <p:nvPr/>
          </p:nvPicPr>
          <p:blipFill>
            <a:blip r:embed="rId3"/>
            <a:srcRect l="16161" t="87132" r="79118"/>
            <a:stretch>
              <a:fillRect/>
            </a:stretch>
          </p:blipFill>
          <p:spPr bwMode="auto">
            <a:xfrm>
              <a:off x="22" y="3771"/>
              <a:ext cx="1044" cy="533"/>
            </a:xfrm>
            <a:prstGeom prst="rect">
              <a:avLst/>
            </a:prstGeom>
            <a:noFill/>
            <a:ln w="9525">
              <a:noFill/>
              <a:miter lim="800000"/>
              <a:headEnd/>
              <a:tailEnd/>
            </a:ln>
          </p:spPr>
        </p:pic>
      </p:grpSp>
      <p:sp>
        <p:nvSpPr>
          <p:cNvPr id="5123" name="Rectangle 5"/>
          <p:cNvSpPr>
            <a:spLocks noGrp="1" noChangeArrowheads="1"/>
          </p:cNvSpPr>
          <p:nvPr>
            <p:ph type="ctrTitle"/>
          </p:nvPr>
        </p:nvSpPr>
        <p:spPr/>
        <p:txBody>
          <a:bodyPr/>
          <a:lstStyle/>
          <a:p>
            <a:pPr eaLnBrk="1" hangingPunct="1"/>
            <a:r>
              <a:rPr lang="en-GB" sz="3600" smtClean="0"/>
              <a:t>What is PR?</a:t>
            </a:r>
          </a:p>
        </p:txBody>
      </p:sp>
      <p:sp>
        <p:nvSpPr>
          <p:cNvPr id="5124" name="Rectangle 6"/>
          <p:cNvSpPr>
            <a:spLocks noGrp="1" noChangeArrowheads="1"/>
          </p:cNvSpPr>
          <p:nvPr>
            <p:ph type="subTitle" idx="1"/>
          </p:nvPr>
        </p:nvSpPr>
        <p:spPr>
          <a:xfrm>
            <a:off x="609600" y="2205038"/>
            <a:ext cx="6483350" cy="3673475"/>
          </a:xfrm>
        </p:spPr>
        <p:txBody>
          <a:bodyPr/>
          <a:lstStyle/>
          <a:p>
            <a:pPr marL="342900" indent="-342900" eaLnBrk="1" hangingPunct="1"/>
            <a:r>
              <a:rPr lang="en-GB" smtClean="0"/>
              <a:t>Put simply – PR is selling. An idea, a product, a place, a person, to a particular audience, through TV, press, internet, radio</a:t>
            </a:r>
          </a:p>
          <a:p>
            <a:pPr marL="342900" indent="-342900" eaLnBrk="1" hangingPunct="1"/>
            <a:r>
              <a:rPr lang="en-GB" smtClean="0"/>
              <a:t>Journalists middle-men in getting our ‘product’ across</a:t>
            </a:r>
          </a:p>
          <a:p>
            <a:pPr marL="342900" indent="-342900" eaLnBrk="1" hangingPunct="1"/>
            <a:r>
              <a:rPr lang="en-GB" smtClean="0"/>
              <a:t>The way this ‘product’ is sold to the people we want, depends on how we ‘sell’ it</a:t>
            </a:r>
          </a:p>
          <a:p>
            <a:pPr marL="342900" indent="-342900" eaLnBrk="1" hangingPunct="1"/>
            <a:r>
              <a:rPr lang="en-GB" smtClean="0"/>
              <a:t>Advertising V Public Relations</a:t>
            </a:r>
          </a:p>
          <a:p>
            <a:pPr marL="342900" indent="-342900" eaLnBrk="1" hangingPunct="1"/>
            <a:r>
              <a:rPr lang="en-GB" smtClean="0"/>
              <a:t>Both are marketing tools, but can be seen as separate skills</a:t>
            </a:r>
          </a:p>
          <a:p>
            <a:pPr marL="342900" indent="-342900" eaLnBrk="1" hangingPunct="1"/>
            <a:r>
              <a:rPr lang="en-GB" smtClean="0"/>
              <a:t>Advertising is paid for, editorial is free</a:t>
            </a:r>
          </a:p>
          <a:p>
            <a:pPr marL="342900" indent="-342900" eaLnBrk="1" hangingPunct="1"/>
            <a:r>
              <a:rPr lang="en-GB" smtClean="0"/>
              <a:t>Editorial more influential – like recommendation from a friend we trust</a:t>
            </a:r>
          </a:p>
          <a:p>
            <a:pPr marL="342900" indent="-342900" eaLnBrk="1" hangingPunct="1"/>
            <a:endParaRPr lang="en-GB" smtClean="0"/>
          </a:p>
          <a:p>
            <a:pPr marL="342900" indent="-342900" eaLnBrk="1" hangingPunct="1"/>
            <a:endParaRPr lang="en-GB" smtClean="0"/>
          </a:p>
        </p:txBody>
      </p:sp>
      <p:sp>
        <p:nvSpPr>
          <p:cNvPr id="5125" name="Rectangle 7"/>
          <p:cNvSpPr>
            <a:spLocks noChangeArrowheads="1"/>
          </p:cNvSpPr>
          <p:nvPr/>
        </p:nvSpPr>
        <p:spPr bwMode="auto">
          <a:xfrm>
            <a:off x="93663" y="496888"/>
            <a:ext cx="184150" cy="457200"/>
          </a:xfrm>
          <a:prstGeom prst="rect">
            <a:avLst/>
          </a:prstGeom>
          <a:noFill/>
          <a:ln w="9525">
            <a:noFill/>
            <a:miter lim="800000"/>
            <a:headEnd/>
            <a:tailEnd/>
          </a:ln>
        </p:spPr>
        <p:txBody>
          <a:bodyPr wrap="none">
            <a:spAutoFit/>
          </a:bodyPr>
          <a:lstStyle/>
          <a:p>
            <a:endParaRPr lang="en-GB"/>
          </a:p>
        </p:txBody>
      </p:sp>
      <p:pic>
        <p:nvPicPr>
          <p:cNvPr id="5126" name="Picture 8" descr="The Sage Gateshead external"/>
          <p:cNvPicPr>
            <a:picLocks noChangeAspect="1" noChangeArrowheads="1"/>
          </p:cNvPicPr>
          <p:nvPr/>
        </p:nvPicPr>
        <p:blipFill>
          <a:blip r:embed="rId4" cstate="print"/>
          <a:srcRect l="39581" t="9483" r="10179"/>
          <a:stretch>
            <a:fillRect/>
          </a:stretch>
        </p:blipFill>
        <p:spPr bwMode="auto">
          <a:xfrm>
            <a:off x="7380288" y="4797425"/>
            <a:ext cx="1763712" cy="2060575"/>
          </a:xfrm>
          <a:prstGeom prst="rect">
            <a:avLst/>
          </a:prstGeom>
          <a:noFill/>
          <a:ln w="9525">
            <a:noFill/>
            <a:miter lim="800000"/>
            <a:headEnd/>
            <a:tailEnd/>
          </a:ln>
        </p:spPr>
      </p:pic>
      <p:pic>
        <p:nvPicPr>
          <p:cNvPr id="5127" name="Picture 9" descr="Hadrian's Wall_Countryside"/>
          <p:cNvPicPr>
            <a:picLocks noChangeAspect="1" noChangeArrowheads="1"/>
          </p:cNvPicPr>
          <p:nvPr/>
        </p:nvPicPr>
        <p:blipFill>
          <a:blip r:embed="rId5"/>
          <a:srcRect r="28554" b="952"/>
          <a:stretch>
            <a:fillRect/>
          </a:stretch>
        </p:blipFill>
        <p:spPr bwMode="auto">
          <a:xfrm>
            <a:off x="7380288" y="1989138"/>
            <a:ext cx="1763712" cy="2808287"/>
          </a:xfrm>
          <a:prstGeom prst="rect">
            <a:avLst/>
          </a:prstGeom>
          <a:noFill/>
          <a:ln w="9525">
            <a:noFill/>
            <a:miter lim="800000"/>
            <a:headEnd/>
            <a:tailEnd/>
          </a:ln>
        </p:spPr>
      </p:pic>
      <p:pic>
        <p:nvPicPr>
          <p:cNvPr id="5128" name="Picture 10"/>
          <p:cNvPicPr>
            <a:picLocks noChangeAspect="1" noChangeArrowheads="1"/>
          </p:cNvPicPr>
          <p:nvPr/>
        </p:nvPicPr>
        <p:blipFill>
          <a:blip r:embed="rId6"/>
          <a:srcRect l="12062" r="28906"/>
          <a:stretch>
            <a:fillRect/>
          </a:stretch>
        </p:blipFill>
        <p:spPr bwMode="auto">
          <a:xfrm>
            <a:off x="7380288" y="-26988"/>
            <a:ext cx="1763712" cy="2016126"/>
          </a:xfrm>
          <a:prstGeom prst="rect">
            <a:avLst/>
          </a:prstGeom>
          <a:noFill/>
          <a:ln w="9525">
            <a:noFill/>
            <a:miter lim="800000"/>
            <a:headEnd/>
            <a:tailEnd/>
          </a:ln>
        </p:spPr>
      </p:pic>
      <p:sp>
        <p:nvSpPr>
          <p:cNvPr id="5129" name="Line 11"/>
          <p:cNvSpPr>
            <a:spLocks noChangeShapeType="1"/>
          </p:cNvSpPr>
          <p:nvPr/>
        </p:nvSpPr>
        <p:spPr bwMode="auto">
          <a:xfrm>
            <a:off x="7380288" y="0"/>
            <a:ext cx="0" cy="6858000"/>
          </a:xfrm>
          <a:prstGeom prst="line">
            <a:avLst/>
          </a:prstGeom>
          <a:noFill/>
          <a:ln w="12700">
            <a:solidFill>
              <a:schemeClr val="bg1"/>
            </a:solidFill>
            <a:round/>
            <a:headEnd/>
            <a:tailEnd/>
          </a:ln>
        </p:spPr>
        <p:txBody>
          <a:bodyPr/>
          <a:lstStyle/>
          <a:p>
            <a:endParaRPr lang="en-GB"/>
          </a:p>
        </p:txBody>
      </p:sp>
      <p:sp>
        <p:nvSpPr>
          <p:cNvPr id="5130" name="Line 12"/>
          <p:cNvSpPr>
            <a:spLocks noChangeShapeType="1"/>
          </p:cNvSpPr>
          <p:nvPr/>
        </p:nvSpPr>
        <p:spPr bwMode="auto">
          <a:xfrm rot="-5400000">
            <a:off x="8279607" y="1089819"/>
            <a:ext cx="1587" cy="1800225"/>
          </a:xfrm>
          <a:prstGeom prst="line">
            <a:avLst/>
          </a:prstGeom>
          <a:noFill/>
          <a:ln w="12700">
            <a:solidFill>
              <a:schemeClr val="bg1"/>
            </a:solidFill>
            <a:round/>
            <a:headEnd/>
            <a:tailEnd/>
          </a:ln>
        </p:spPr>
        <p:txBody>
          <a:bodyPr/>
          <a:lstStyle/>
          <a:p>
            <a:endParaRPr lang="en-GB"/>
          </a:p>
        </p:txBody>
      </p:sp>
      <p:sp>
        <p:nvSpPr>
          <p:cNvPr id="5131" name="Line 13"/>
          <p:cNvSpPr>
            <a:spLocks noChangeShapeType="1"/>
          </p:cNvSpPr>
          <p:nvPr/>
        </p:nvSpPr>
        <p:spPr bwMode="auto">
          <a:xfrm rot="-5400000">
            <a:off x="8279607" y="3898106"/>
            <a:ext cx="1588" cy="1800225"/>
          </a:xfrm>
          <a:prstGeom prst="line">
            <a:avLst/>
          </a:prstGeom>
          <a:noFill/>
          <a:ln w="12700">
            <a:solidFill>
              <a:schemeClr val="bg1"/>
            </a:solid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0" y="0"/>
            <a:ext cx="9145588" cy="6859588"/>
            <a:chOff x="0" y="0"/>
            <a:chExt cx="5761" cy="4321"/>
          </a:xfrm>
        </p:grpSpPr>
        <p:pic>
          <p:nvPicPr>
            <p:cNvPr id="7180" name="Picture 3" descr="11254 PP Slide Master 1"/>
            <p:cNvPicPr>
              <a:picLocks noChangeAspect="1" noChangeArrowheads="1"/>
            </p:cNvPicPr>
            <p:nvPr/>
          </p:nvPicPr>
          <p:blipFill>
            <a:blip r:embed="rId2"/>
            <a:srcRect/>
            <a:stretch>
              <a:fillRect/>
            </a:stretch>
          </p:blipFill>
          <p:spPr bwMode="auto">
            <a:xfrm>
              <a:off x="0" y="0"/>
              <a:ext cx="5761" cy="4321"/>
            </a:xfrm>
            <a:prstGeom prst="rect">
              <a:avLst/>
            </a:prstGeom>
            <a:noFill/>
            <a:ln w="9525">
              <a:noFill/>
              <a:miter lim="800000"/>
              <a:headEnd/>
              <a:tailEnd/>
            </a:ln>
          </p:spPr>
        </p:pic>
        <p:pic>
          <p:nvPicPr>
            <p:cNvPr id="7181" name="Picture 4" descr="11254 PP Slide Master 1"/>
            <p:cNvPicPr>
              <a:picLocks noChangeAspect="1" noChangeArrowheads="1"/>
            </p:cNvPicPr>
            <p:nvPr/>
          </p:nvPicPr>
          <p:blipFill>
            <a:blip r:embed="rId3"/>
            <a:srcRect l="16161" t="87132" r="79118"/>
            <a:stretch>
              <a:fillRect/>
            </a:stretch>
          </p:blipFill>
          <p:spPr bwMode="auto">
            <a:xfrm>
              <a:off x="22" y="3771"/>
              <a:ext cx="1044" cy="533"/>
            </a:xfrm>
            <a:prstGeom prst="rect">
              <a:avLst/>
            </a:prstGeom>
            <a:noFill/>
            <a:ln w="9525">
              <a:noFill/>
              <a:miter lim="800000"/>
              <a:headEnd/>
              <a:tailEnd/>
            </a:ln>
          </p:spPr>
        </p:pic>
      </p:grpSp>
      <p:sp>
        <p:nvSpPr>
          <p:cNvPr id="7171" name="Rectangle 5"/>
          <p:cNvSpPr>
            <a:spLocks noGrp="1" noChangeArrowheads="1"/>
          </p:cNvSpPr>
          <p:nvPr>
            <p:ph type="ctrTitle"/>
          </p:nvPr>
        </p:nvSpPr>
        <p:spPr/>
        <p:txBody>
          <a:bodyPr/>
          <a:lstStyle/>
          <a:p>
            <a:pPr eaLnBrk="1" hangingPunct="1"/>
            <a:r>
              <a:rPr lang="en-GB" sz="3600" smtClean="0"/>
              <a:t>Why do PR?</a:t>
            </a:r>
          </a:p>
        </p:txBody>
      </p:sp>
      <p:sp>
        <p:nvSpPr>
          <p:cNvPr id="7172" name="Rectangle 6"/>
          <p:cNvSpPr>
            <a:spLocks noGrp="1" noChangeArrowheads="1"/>
          </p:cNvSpPr>
          <p:nvPr>
            <p:ph type="subTitle" idx="1"/>
          </p:nvPr>
        </p:nvSpPr>
        <p:spPr>
          <a:xfrm>
            <a:off x="609600" y="2205038"/>
            <a:ext cx="6483350" cy="3673475"/>
          </a:xfrm>
        </p:spPr>
        <p:txBody>
          <a:bodyPr/>
          <a:lstStyle/>
          <a:p>
            <a:pPr marL="342900" indent="-342900" eaLnBrk="1" hangingPunct="1"/>
            <a:r>
              <a:rPr lang="en-GB" smtClean="0"/>
              <a:t>Helps ‘sell’ product, but subtly, with associated key messages</a:t>
            </a:r>
          </a:p>
          <a:p>
            <a:pPr marL="342900" indent="-342900" eaLnBrk="1" hangingPunct="1">
              <a:buFontTx/>
              <a:buNone/>
            </a:pPr>
            <a:endParaRPr lang="en-GB" smtClean="0"/>
          </a:p>
          <a:p>
            <a:pPr marL="342900" indent="-342900" eaLnBrk="1" hangingPunct="1"/>
            <a:r>
              <a:rPr lang="en-GB" smtClean="0"/>
              <a:t>Credible - an ad can say a school has great teachers, a good record and a huge swimming pool – but an education writer can compare it against others and  really endorse it. Which will  be believed and trusted</a:t>
            </a:r>
          </a:p>
          <a:p>
            <a:pPr marL="342900" indent="-342900" eaLnBrk="1" hangingPunct="1"/>
            <a:endParaRPr lang="en-GB" smtClean="0"/>
          </a:p>
          <a:p>
            <a:pPr marL="342900" indent="-342900" eaLnBrk="1" hangingPunct="1"/>
            <a:r>
              <a:rPr lang="en-GB" smtClean="0"/>
              <a:t>More affordable than other options</a:t>
            </a:r>
          </a:p>
          <a:p>
            <a:pPr marL="342900" indent="-342900" eaLnBrk="1" hangingPunct="1"/>
            <a:endParaRPr lang="en-GB" smtClean="0"/>
          </a:p>
          <a:p>
            <a:pPr marL="342900" indent="-342900" eaLnBrk="1" hangingPunct="1"/>
            <a:r>
              <a:rPr lang="en-GB" smtClean="0"/>
              <a:t>Helps build relationships which can help in times of need</a:t>
            </a:r>
          </a:p>
          <a:p>
            <a:pPr marL="342900" indent="-342900" eaLnBrk="1" hangingPunct="1">
              <a:buFontTx/>
              <a:buNone/>
            </a:pPr>
            <a:endParaRPr lang="en-US" smtClean="0"/>
          </a:p>
          <a:p>
            <a:pPr marL="342900" indent="-342900" eaLnBrk="1" hangingPunct="1"/>
            <a:endParaRPr lang="en-US" smtClean="0"/>
          </a:p>
        </p:txBody>
      </p:sp>
      <p:sp>
        <p:nvSpPr>
          <p:cNvPr id="7173" name="Rectangle 7"/>
          <p:cNvSpPr>
            <a:spLocks noChangeArrowheads="1"/>
          </p:cNvSpPr>
          <p:nvPr/>
        </p:nvSpPr>
        <p:spPr bwMode="auto">
          <a:xfrm>
            <a:off x="93663" y="496888"/>
            <a:ext cx="184150" cy="457200"/>
          </a:xfrm>
          <a:prstGeom prst="rect">
            <a:avLst/>
          </a:prstGeom>
          <a:noFill/>
          <a:ln w="9525">
            <a:noFill/>
            <a:miter lim="800000"/>
            <a:headEnd/>
            <a:tailEnd/>
          </a:ln>
        </p:spPr>
        <p:txBody>
          <a:bodyPr wrap="none">
            <a:spAutoFit/>
          </a:bodyPr>
          <a:lstStyle/>
          <a:p>
            <a:endParaRPr lang="en-GB"/>
          </a:p>
        </p:txBody>
      </p:sp>
      <p:pic>
        <p:nvPicPr>
          <p:cNvPr id="7174" name="Picture 8" descr="The Sage Gateshead external"/>
          <p:cNvPicPr>
            <a:picLocks noChangeAspect="1" noChangeArrowheads="1"/>
          </p:cNvPicPr>
          <p:nvPr/>
        </p:nvPicPr>
        <p:blipFill>
          <a:blip r:embed="rId4" cstate="print"/>
          <a:srcRect l="39581" t="9483" r="10179"/>
          <a:stretch>
            <a:fillRect/>
          </a:stretch>
        </p:blipFill>
        <p:spPr bwMode="auto">
          <a:xfrm>
            <a:off x="7380288" y="4797425"/>
            <a:ext cx="1763712" cy="2060575"/>
          </a:xfrm>
          <a:prstGeom prst="rect">
            <a:avLst/>
          </a:prstGeom>
          <a:noFill/>
          <a:ln w="9525">
            <a:noFill/>
            <a:miter lim="800000"/>
            <a:headEnd/>
            <a:tailEnd/>
          </a:ln>
        </p:spPr>
      </p:pic>
      <p:pic>
        <p:nvPicPr>
          <p:cNvPr id="7175" name="Picture 9" descr="Hadrian's Wall_Countryside"/>
          <p:cNvPicPr>
            <a:picLocks noChangeAspect="1" noChangeArrowheads="1"/>
          </p:cNvPicPr>
          <p:nvPr/>
        </p:nvPicPr>
        <p:blipFill>
          <a:blip r:embed="rId5"/>
          <a:srcRect r="28554" b="952"/>
          <a:stretch>
            <a:fillRect/>
          </a:stretch>
        </p:blipFill>
        <p:spPr bwMode="auto">
          <a:xfrm>
            <a:off x="7380288" y="1989138"/>
            <a:ext cx="1763712" cy="2808287"/>
          </a:xfrm>
          <a:prstGeom prst="rect">
            <a:avLst/>
          </a:prstGeom>
          <a:noFill/>
          <a:ln w="9525">
            <a:noFill/>
            <a:miter lim="800000"/>
            <a:headEnd/>
            <a:tailEnd/>
          </a:ln>
        </p:spPr>
      </p:pic>
      <p:pic>
        <p:nvPicPr>
          <p:cNvPr id="7176" name="Picture 10"/>
          <p:cNvPicPr>
            <a:picLocks noChangeAspect="1" noChangeArrowheads="1"/>
          </p:cNvPicPr>
          <p:nvPr/>
        </p:nvPicPr>
        <p:blipFill>
          <a:blip r:embed="rId6"/>
          <a:srcRect l="12062" r="28906"/>
          <a:stretch>
            <a:fillRect/>
          </a:stretch>
        </p:blipFill>
        <p:spPr bwMode="auto">
          <a:xfrm>
            <a:off x="7380288" y="-26988"/>
            <a:ext cx="1763712" cy="2016126"/>
          </a:xfrm>
          <a:prstGeom prst="rect">
            <a:avLst/>
          </a:prstGeom>
          <a:noFill/>
          <a:ln w="9525">
            <a:noFill/>
            <a:miter lim="800000"/>
            <a:headEnd/>
            <a:tailEnd/>
          </a:ln>
        </p:spPr>
      </p:pic>
      <p:sp>
        <p:nvSpPr>
          <p:cNvPr id="7177" name="Line 11"/>
          <p:cNvSpPr>
            <a:spLocks noChangeShapeType="1"/>
          </p:cNvSpPr>
          <p:nvPr/>
        </p:nvSpPr>
        <p:spPr bwMode="auto">
          <a:xfrm>
            <a:off x="7380288" y="0"/>
            <a:ext cx="0" cy="6858000"/>
          </a:xfrm>
          <a:prstGeom prst="line">
            <a:avLst/>
          </a:prstGeom>
          <a:noFill/>
          <a:ln w="12700">
            <a:solidFill>
              <a:schemeClr val="bg1"/>
            </a:solidFill>
            <a:round/>
            <a:headEnd/>
            <a:tailEnd/>
          </a:ln>
        </p:spPr>
        <p:txBody>
          <a:bodyPr/>
          <a:lstStyle/>
          <a:p>
            <a:endParaRPr lang="en-GB"/>
          </a:p>
        </p:txBody>
      </p:sp>
      <p:sp>
        <p:nvSpPr>
          <p:cNvPr id="7178" name="Line 12"/>
          <p:cNvSpPr>
            <a:spLocks noChangeShapeType="1"/>
          </p:cNvSpPr>
          <p:nvPr/>
        </p:nvSpPr>
        <p:spPr bwMode="auto">
          <a:xfrm rot="-5400000">
            <a:off x="8279607" y="1089819"/>
            <a:ext cx="1587" cy="1800225"/>
          </a:xfrm>
          <a:prstGeom prst="line">
            <a:avLst/>
          </a:prstGeom>
          <a:noFill/>
          <a:ln w="12700">
            <a:solidFill>
              <a:schemeClr val="bg1"/>
            </a:solidFill>
            <a:round/>
            <a:headEnd/>
            <a:tailEnd/>
          </a:ln>
        </p:spPr>
        <p:txBody>
          <a:bodyPr/>
          <a:lstStyle/>
          <a:p>
            <a:endParaRPr lang="en-GB"/>
          </a:p>
        </p:txBody>
      </p:sp>
      <p:sp>
        <p:nvSpPr>
          <p:cNvPr id="7179" name="Line 13"/>
          <p:cNvSpPr>
            <a:spLocks noChangeShapeType="1"/>
          </p:cNvSpPr>
          <p:nvPr/>
        </p:nvSpPr>
        <p:spPr bwMode="auto">
          <a:xfrm rot="-5400000">
            <a:off x="8279607" y="3898106"/>
            <a:ext cx="1588" cy="1800225"/>
          </a:xfrm>
          <a:prstGeom prst="line">
            <a:avLst/>
          </a:prstGeom>
          <a:noFill/>
          <a:ln w="12700">
            <a:solidFill>
              <a:schemeClr val="bg1"/>
            </a:solid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
          <p:cNvGrpSpPr>
            <a:grpSpLocks/>
          </p:cNvGrpSpPr>
          <p:nvPr/>
        </p:nvGrpSpPr>
        <p:grpSpPr bwMode="auto">
          <a:xfrm>
            <a:off x="0" y="0"/>
            <a:ext cx="9145588" cy="6859588"/>
            <a:chOff x="0" y="0"/>
            <a:chExt cx="5761" cy="4321"/>
          </a:xfrm>
        </p:grpSpPr>
        <p:pic>
          <p:nvPicPr>
            <p:cNvPr id="8204" name="Picture 3" descr="11254 PP Slide Master 1"/>
            <p:cNvPicPr>
              <a:picLocks noChangeAspect="1" noChangeArrowheads="1"/>
            </p:cNvPicPr>
            <p:nvPr/>
          </p:nvPicPr>
          <p:blipFill>
            <a:blip r:embed="rId2"/>
            <a:srcRect/>
            <a:stretch>
              <a:fillRect/>
            </a:stretch>
          </p:blipFill>
          <p:spPr bwMode="auto">
            <a:xfrm>
              <a:off x="0" y="0"/>
              <a:ext cx="5761" cy="4321"/>
            </a:xfrm>
            <a:prstGeom prst="rect">
              <a:avLst/>
            </a:prstGeom>
            <a:noFill/>
            <a:ln w="9525">
              <a:noFill/>
              <a:miter lim="800000"/>
              <a:headEnd/>
              <a:tailEnd/>
            </a:ln>
          </p:spPr>
        </p:pic>
        <p:pic>
          <p:nvPicPr>
            <p:cNvPr id="8205" name="Picture 4" descr="11254 PP Slide Master 1"/>
            <p:cNvPicPr>
              <a:picLocks noChangeAspect="1" noChangeArrowheads="1"/>
            </p:cNvPicPr>
            <p:nvPr/>
          </p:nvPicPr>
          <p:blipFill>
            <a:blip r:embed="rId3"/>
            <a:srcRect l="16161" t="87132" r="79118"/>
            <a:stretch>
              <a:fillRect/>
            </a:stretch>
          </p:blipFill>
          <p:spPr bwMode="auto">
            <a:xfrm>
              <a:off x="22" y="3771"/>
              <a:ext cx="1044" cy="533"/>
            </a:xfrm>
            <a:prstGeom prst="rect">
              <a:avLst/>
            </a:prstGeom>
            <a:noFill/>
            <a:ln w="9525">
              <a:noFill/>
              <a:miter lim="800000"/>
              <a:headEnd/>
              <a:tailEnd/>
            </a:ln>
          </p:spPr>
        </p:pic>
      </p:grpSp>
      <p:sp>
        <p:nvSpPr>
          <p:cNvPr id="8195" name="Rectangle 5"/>
          <p:cNvSpPr>
            <a:spLocks noGrp="1" noChangeArrowheads="1"/>
          </p:cNvSpPr>
          <p:nvPr>
            <p:ph type="ctrTitle"/>
          </p:nvPr>
        </p:nvSpPr>
        <p:spPr/>
        <p:txBody>
          <a:bodyPr/>
          <a:lstStyle/>
          <a:p>
            <a:pPr eaLnBrk="1" hangingPunct="1"/>
            <a:r>
              <a:rPr lang="en-GB" sz="3600" smtClean="0"/>
              <a:t>Preparing for PR activity</a:t>
            </a:r>
          </a:p>
        </p:txBody>
      </p:sp>
      <p:sp>
        <p:nvSpPr>
          <p:cNvPr id="8196" name="Rectangle 6"/>
          <p:cNvSpPr>
            <a:spLocks noGrp="1" noChangeArrowheads="1"/>
          </p:cNvSpPr>
          <p:nvPr>
            <p:ph type="subTitle" idx="1"/>
          </p:nvPr>
        </p:nvSpPr>
        <p:spPr>
          <a:xfrm>
            <a:off x="609600" y="2205038"/>
            <a:ext cx="6483350" cy="3673475"/>
          </a:xfrm>
        </p:spPr>
        <p:txBody>
          <a:bodyPr/>
          <a:lstStyle/>
          <a:p>
            <a:pPr marL="342900" indent="-342900" eaLnBrk="1" hangingPunct="1"/>
            <a:r>
              <a:rPr lang="en-GB" smtClean="0"/>
              <a:t>Do your homework – what is local paper, who is main writer, who reads it, what kind of stories do they cover?</a:t>
            </a:r>
          </a:p>
          <a:p>
            <a:pPr marL="342900" indent="-342900" eaLnBrk="1" hangingPunct="1"/>
            <a:r>
              <a:rPr lang="en-GB" smtClean="0"/>
              <a:t>Become aware of local media and read paper everyday</a:t>
            </a:r>
          </a:p>
          <a:p>
            <a:pPr marL="342900" indent="-342900" eaLnBrk="1" hangingPunct="1"/>
            <a:r>
              <a:rPr lang="en-GB" smtClean="0"/>
              <a:t>What do you want your audience to know about your school?</a:t>
            </a:r>
          </a:p>
          <a:p>
            <a:pPr marL="342900" indent="-342900" eaLnBrk="1" hangingPunct="1"/>
            <a:r>
              <a:rPr lang="en-GB" smtClean="0"/>
              <a:t>Think about your school – what makes it unique?</a:t>
            </a:r>
          </a:p>
          <a:p>
            <a:pPr marL="342900" indent="-342900" eaLnBrk="1" hangingPunct="1"/>
            <a:r>
              <a:rPr lang="en-GB" smtClean="0"/>
              <a:t>Look out for juicy stories – befriend the school busybody, enlist the help of colleagues, keep up with news </a:t>
            </a:r>
          </a:p>
          <a:p>
            <a:pPr marL="342900" indent="-342900" eaLnBrk="1" hangingPunct="1"/>
            <a:r>
              <a:rPr lang="en-GB" smtClean="0"/>
              <a:t>If there are no juicy stories – create them yourself! Can you add something creative to the photo? </a:t>
            </a:r>
          </a:p>
          <a:p>
            <a:pPr marL="342900" indent="-342900" eaLnBrk="1" hangingPunct="1"/>
            <a:r>
              <a:rPr lang="en-GB" smtClean="0"/>
              <a:t>Test ideas out on friends and family – do they find them interesting?</a:t>
            </a:r>
          </a:p>
          <a:p>
            <a:pPr marL="342900" indent="-342900" eaLnBrk="1" hangingPunct="1"/>
            <a:endParaRPr lang="en-GB" smtClean="0"/>
          </a:p>
          <a:p>
            <a:pPr marL="342900" indent="-342900" eaLnBrk="1" hangingPunct="1"/>
            <a:endParaRPr lang="en-GB" smtClean="0"/>
          </a:p>
          <a:p>
            <a:pPr marL="342900" indent="-342900" eaLnBrk="1" hangingPunct="1">
              <a:buFontTx/>
              <a:buNone/>
            </a:pPr>
            <a:endParaRPr lang="en-GB" smtClean="0"/>
          </a:p>
          <a:p>
            <a:pPr marL="342900" indent="-342900" eaLnBrk="1" hangingPunct="1"/>
            <a:endParaRPr lang="en-GB" smtClean="0"/>
          </a:p>
          <a:p>
            <a:pPr marL="342900" indent="-342900" eaLnBrk="1" hangingPunct="1"/>
            <a:endParaRPr lang="en-GB" smtClean="0"/>
          </a:p>
          <a:p>
            <a:pPr marL="342900" indent="-342900" eaLnBrk="1" hangingPunct="1"/>
            <a:endParaRPr lang="en-GB" smtClean="0"/>
          </a:p>
        </p:txBody>
      </p:sp>
      <p:sp>
        <p:nvSpPr>
          <p:cNvPr id="8197" name="Rectangle 7"/>
          <p:cNvSpPr>
            <a:spLocks noChangeArrowheads="1"/>
          </p:cNvSpPr>
          <p:nvPr/>
        </p:nvSpPr>
        <p:spPr bwMode="auto">
          <a:xfrm>
            <a:off x="93663" y="496888"/>
            <a:ext cx="184150" cy="457200"/>
          </a:xfrm>
          <a:prstGeom prst="rect">
            <a:avLst/>
          </a:prstGeom>
          <a:noFill/>
          <a:ln w="9525">
            <a:noFill/>
            <a:miter lim="800000"/>
            <a:headEnd/>
            <a:tailEnd/>
          </a:ln>
        </p:spPr>
        <p:txBody>
          <a:bodyPr wrap="none">
            <a:spAutoFit/>
          </a:bodyPr>
          <a:lstStyle/>
          <a:p>
            <a:endParaRPr lang="en-GB"/>
          </a:p>
        </p:txBody>
      </p:sp>
      <p:pic>
        <p:nvPicPr>
          <p:cNvPr id="8198" name="Picture 8" descr="The Sage Gateshead external"/>
          <p:cNvPicPr>
            <a:picLocks noChangeAspect="1" noChangeArrowheads="1"/>
          </p:cNvPicPr>
          <p:nvPr/>
        </p:nvPicPr>
        <p:blipFill>
          <a:blip r:embed="rId4" cstate="print"/>
          <a:srcRect l="39581" t="9483" r="10179"/>
          <a:stretch>
            <a:fillRect/>
          </a:stretch>
        </p:blipFill>
        <p:spPr bwMode="auto">
          <a:xfrm>
            <a:off x="7380288" y="4797425"/>
            <a:ext cx="1763712" cy="2060575"/>
          </a:xfrm>
          <a:prstGeom prst="rect">
            <a:avLst/>
          </a:prstGeom>
          <a:noFill/>
          <a:ln w="9525">
            <a:noFill/>
            <a:miter lim="800000"/>
            <a:headEnd/>
            <a:tailEnd/>
          </a:ln>
        </p:spPr>
      </p:pic>
      <p:pic>
        <p:nvPicPr>
          <p:cNvPr id="8199" name="Picture 9" descr="Hadrian's Wall_Countryside"/>
          <p:cNvPicPr>
            <a:picLocks noChangeAspect="1" noChangeArrowheads="1"/>
          </p:cNvPicPr>
          <p:nvPr/>
        </p:nvPicPr>
        <p:blipFill>
          <a:blip r:embed="rId5"/>
          <a:srcRect r="28554" b="952"/>
          <a:stretch>
            <a:fillRect/>
          </a:stretch>
        </p:blipFill>
        <p:spPr bwMode="auto">
          <a:xfrm>
            <a:off x="7380288" y="1989138"/>
            <a:ext cx="1763712" cy="2808287"/>
          </a:xfrm>
          <a:prstGeom prst="rect">
            <a:avLst/>
          </a:prstGeom>
          <a:noFill/>
          <a:ln w="9525">
            <a:noFill/>
            <a:miter lim="800000"/>
            <a:headEnd/>
            <a:tailEnd/>
          </a:ln>
        </p:spPr>
      </p:pic>
      <p:pic>
        <p:nvPicPr>
          <p:cNvPr id="8200" name="Picture 10"/>
          <p:cNvPicPr>
            <a:picLocks noChangeAspect="1" noChangeArrowheads="1"/>
          </p:cNvPicPr>
          <p:nvPr/>
        </p:nvPicPr>
        <p:blipFill>
          <a:blip r:embed="rId6"/>
          <a:srcRect l="12062" r="28906"/>
          <a:stretch>
            <a:fillRect/>
          </a:stretch>
        </p:blipFill>
        <p:spPr bwMode="auto">
          <a:xfrm>
            <a:off x="7380288" y="-26988"/>
            <a:ext cx="1763712" cy="2016126"/>
          </a:xfrm>
          <a:prstGeom prst="rect">
            <a:avLst/>
          </a:prstGeom>
          <a:noFill/>
          <a:ln w="9525">
            <a:noFill/>
            <a:miter lim="800000"/>
            <a:headEnd/>
            <a:tailEnd/>
          </a:ln>
        </p:spPr>
      </p:pic>
      <p:sp>
        <p:nvSpPr>
          <p:cNvPr id="8201" name="Line 11"/>
          <p:cNvSpPr>
            <a:spLocks noChangeShapeType="1"/>
          </p:cNvSpPr>
          <p:nvPr/>
        </p:nvSpPr>
        <p:spPr bwMode="auto">
          <a:xfrm>
            <a:off x="7380288" y="0"/>
            <a:ext cx="0" cy="6858000"/>
          </a:xfrm>
          <a:prstGeom prst="line">
            <a:avLst/>
          </a:prstGeom>
          <a:noFill/>
          <a:ln w="12700">
            <a:solidFill>
              <a:schemeClr val="bg1"/>
            </a:solidFill>
            <a:round/>
            <a:headEnd/>
            <a:tailEnd/>
          </a:ln>
        </p:spPr>
        <p:txBody>
          <a:bodyPr/>
          <a:lstStyle/>
          <a:p>
            <a:endParaRPr lang="en-GB"/>
          </a:p>
        </p:txBody>
      </p:sp>
      <p:sp>
        <p:nvSpPr>
          <p:cNvPr id="8202" name="Line 12"/>
          <p:cNvSpPr>
            <a:spLocks noChangeShapeType="1"/>
          </p:cNvSpPr>
          <p:nvPr/>
        </p:nvSpPr>
        <p:spPr bwMode="auto">
          <a:xfrm rot="-5400000">
            <a:off x="8279607" y="1089819"/>
            <a:ext cx="1587" cy="1800225"/>
          </a:xfrm>
          <a:prstGeom prst="line">
            <a:avLst/>
          </a:prstGeom>
          <a:noFill/>
          <a:ln w="12700">
            <a:solidFill>
              <a:schemeClr val="bg1"/>
            </a:solidFill>
            <a:round/>
            <a:headEnd/>
            <a:tailEnd/>
          </a:ln>
        </p:spPr>
        <p:txBody>
          <a:bodyPr/>
          <a:lstStyle/>
          <a:p>
            <a:endParaRPr lang="en-GB"/>
          </a:p>
        </p:txBody>
      </p:sp>
      <p:sp>
        <p:nvSpPr>
          <p:cNvPr id="8203" name="Line 13"/>
          <p:cNvSpPr>
            <a:spLocks noChangeShapeType="1"/>
          </p:cNvSpPr>
          <p:nvPr/>
        </p:nvSpPr>
        <p:spPr bwMode="auto">
          <a:xfrm rot="-5400000">
            <a:off x="8279607" y="3898106"/>
            <a:ext cx="1588" cy="1800225"/>
          </a:xfrm>
          <a:prstGeom prst="line">
            <a:avLst/>
          </a:prstGeom>
          <a:noFill/>
          <a:ln w="12700">
            <a:solidFill>
              <a:schemeClr val="bg1"/>
            </a:solid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9145588" cy="6859588"/>
            <a:chOff x="0" y="0"/>
            <a:chExt cx="5761" cy="4321"/>
          </a:xfrm>
        </p:grpSpPr>
        <p:pic>
          <p:nvPicPr>
            <p:cNvPr id="13324" name="Picture 3" descr="11254 PP Slide Master 1"/>
            <p:cNvPicPr>
              <a:picLocks noChangeAspect="1" noChangeArrowheads="1"/>
            </p:cNvPicPr>
            <p:nvPr/>
          </p:nvPicPr>
          <p:blipFill>
            <a:blip r:embed="rId2"/>
            <a:srcRect/>
            <a:stretch>
              <a:fillRect/>
            </a:stretch>
          </p:blipFill>
          <p:spPr bwMode="auto">
            <a:xfrm>
              <a:off x="0" y="0"/>
              <a:ext cx="5761" cy="4321"/>
            </a:xfrm>
            <a:prstGeom prst="rect">
              <a:avLst/>
            </a:prstGeom>
            <a:noFill/>
            <a:ln w="9525">
              <a:noFill/>
              <a:miter lim="800000"/>
              <a:headEnd/>
              <a:tailEnd/>
            </a:ln>
          </p:spPr>
        </p:pic>
        <p:pic>
          <p:nvPicPr>
            <p:cNvPr id="13325" name="Picture 4" descr="11254 PP Slide Master 1"/>
            <p:cNvPicPr>
              <a:picLocks noChangeAspect="1" noChangeArrowheads="1"/>
            </p:cNvPicPr>
            <p:nvPr/>
          </p:nvPicPr>
          <p:blipFill>
            <a:blip r:embed="rId3"/>
            <a:srcRect l="16161" t="87132" r="79118"/>
            <a:stretch>
              <a:fillRect/>
            </a:stretch>
          </p:blipFill>
          <p:spPr bwMode="auto">
            <a:xfrm>
              <a:off x="22" y="3771"/>
              <a:ext cx="1044" cy="533"/>
            </a:xfrm>
            <a:prstGeom prst="rect">
              <a:avLst/>
            </a:prstGeom>
            <a:noFill/>
            <a:ln w="9525">
              <a:noFill/>
              <a:miter lim="800000"/>
              <a:headEnd/>
              <a:tailEnd/>
            </a:ln>
          </p:spPr>
        </p:pic>
      </p:grpSp>
      <p:sp>
        <p:nvSpPr>
          <p:cNvPr id="13315" name="Rectangle 5"/>
          <p:cNvSpPr>
            <a:spLocks noGrp="1" noChangeArrowheads="1"/>
          </p:cNvSpPr>
          <p:nvPr>
            <p:ph type="ctrTitle"/>
          </p:nvPr>
        </p:nvSpPr>
        <p:spPr/>
        <p:txBody>
          <a:bodyPr/>
          <a:lstStyle/>
          <a:p>
            <a:pPr eaLnBrk="1" hangingPunct="1"/>
            <a:r>
              <a:rPr lang="en-GB" sz="3600" smtClean="0"/>
              <a:t>Preparing for PR activity</a:t>
            </a:r>
          </a:p>
        </p:txBody>
      </p:sp>
      <p:sp>
        <p:nvSpPr>
          <p:cNvPr id="13316" name="Rectangle 6"/>
          <p:cNvSpPr>
            <a:spLocks noGrp="1" noChangeArrowheads="1"/>
          </p:cNvSpPr>
          <p:nvPr>
            <p:ph type="subTitle" idx="1"/>
          </p:nvPr>
        </p:nvSpPr>
        <p:spPr>
          <a:xfrm>
            <a:off x="609600" y="2205038"/>
            <a:ext cx="6483350" cy="3673475"/>
          </a:xfrm>
        </p:spPr>
        <p:txBody>
          <a:bodyPr/>
          <a:lstStyle/>
          <a:p>
            <a:pPr marL="342900" indent="-342900" eaLnBrk="1" hangingPunct="1"/>
            <a:r>
              <a:rPr lang="en-GB" smtClean="0"/>
              <a:t>Develop a calendar/ timetable of known milestones that press will be writing about regardless and will need stories for. </a:t>
            </a:r>
          </a:p>
          <a:p>
            <a:pPr marL="342900" indent="-342900" eaLnBrk="1" hangingPunct="1">
              <a:buFontTx/>
              <a:buNone/>
            </a:pPr>
            <a:r>
              <a:rPr lang="en-GB" smtClean="0"/>
              <a:t>	For example: GCSE results, nativity plays, OFSTED results</a:t>
            </a:r>
          </a:p>
          <a:p>
            <a:pPr marL="342900" indent="-342900" eaLnBrk="1" hangingPunct="1">
              <a:buFontTx/>
              <a:buNone/>
            </a:pPr>
            <a:endParaRPr lang="en-GB" smtClean="0"/>
          </a:p>
          <a:p>
            <a:pPr marL="342900" indent="-342900" eaLnBrk="1" hangingPunct="1"/>
            <a:r>
              <a:rPr lang="en-GB" smtClean="0"/>
              <a:t>Try and do their work for them and give your story first</a:t>
            </a:r>
          </a:p>
          <a:p>
            <a:pPr marL="342900" indent="-342900" eaLnBrk="1" hangingPunct="1"/>
            <a:endParaRPr lang="en-GB" smtClean="0"/>
          </a:p>
          <a:p>
            <a:pPr marL="342900" indent="-342900" eaLnBrk="1" hangingPunct="1"/>
            <a:r>
              <a:rPr lang="en-GB" smtClean="0"/>
              <a:t>Also add your calendar, things that are unique to your school to tell press. For example: special trips, community projects, teacher retirements, anniversaries, new senior staff</a:t>
            </a:r>
          </a:p>
          <a:p>
            <a:pPr marL="342900" indent="-342900" eaLnBrk="1" hangingPunct="1"/>
            <a:endParaRPr lang="en-GB" smtClean="0"/>
          </a:p>
          <a:p>
            <a:pPr marL="342900" indent="-342900" eaLnBrk="1" hangingPunct="1"/>
            <a:r>
              <a:rPr lang="en-GB" smtClean="0"/>
              <a:t>Examples of these types of stories in your pack</a:t>
            </a:r>
          </a:p>
        </p:txBody>
      </p:sp>
      <p:sp>
        <p:nvSpPr>
          <p:cNvPr id="13317" name="Rectangle 7"/>
          <p:cNvSpPr>
            <a:spLocks noChangeArrowheads="1"/>
          </p:cNvSpPr>
          <p:nvPr/>
        </p:nvSpPr>
        <p:spPr bwMode="auto">
          <a:xfrm>
            <a:off x="93663" y="496888"/>
            <a:ext cx="184150" cy="457200"/>
          </a:xfrm>
          <a:prstGeom prst="rect">
            <a:avLst/>
          </a:prstGeom>
          <a:noFill/>
          <a:ln w="9525">
            <a:noFill/>
            <a:miter lim="800000"/>
            <a:headEnd/>
            <a:tailEnd/>
          </a:ln>
        </p:spPr>
        <p:txBody>
          <a:bodyPr wrap="none">
            <a:spAutoFit/>
          </a:bodyPr>
          <a:lstStyle/>
          <a:p>
            <a:endParaRPr lang="en-GB"/>
          </a:p>
        </p:txBody>
      </p:sp>
      <p:pic>
        <p:nvPicPr>
          <p:cNvPr id="13318" name="Picture 8" descr="The Sage Gateshead external"/>
          <p:cNvPicPr>
            <a:picLocks noChangeAspect="1" noChangeArrowheads="1"/>
          </p:cNvPicPr>
          <p:nvPr/>
        </p:nvPicPr>
        <p:blipFill>
          <a:blip r:embed="rId4" cstate="print"/>
          <a:srcRect l="39581" t="9483" r="10179"/>
          <a:stretch>
            <a:fillRect/>
          </a:stretch>
        </p:blipFill>
        <p:spPr bwMode="auto">
          <a:xfrm>
            <a:off x="7380288" y="4797425"/>
            <a:ext cx="1763712" cy="2060575"/>
          </a:xfrm>
          <a:prstGeom prst="rect">
            <a:avLst/>
          </a:prstGeom>
          <a:noFill/>
          <a:ln w="9525">
            <a:noFill/>
            <a:miter lim="800000"/>
            <a:headEnd/>
            <a:tailEnd/>
          </a:ln>
        </p:spPr>
      </p:pic>
      <p:pic>
        <p:nvPicPr>
          <p:cNvPr id="13319" name="Picture 9" descr="Hadrian's Wall_Countryside"/>
          <p:cNvPicPr>
            <a:picLocks noChangeAspect="1" noChangeArrowheads="1"/>
          </p:cNvPicPr>
          <p:nvPr/>
        </p:nvPicPr>
        <p:blipFill>
          <a:blip r:embed="rId5"/>
          <a:srcRect r="28554" b="952"/>
          <a:stretch>
            <a:fillRect/>
          </a:stretch>
        </p:blipFill>
        <p:spPr bwMode="auto">
          <a:xfrm>
            <a:off x="7380288" y="1989138"/>
            <a:ext cx="1763712" cy="2808287"/>
          </a:xfrm>
          <a:prstGeom prst="rect">
            <a:avLst/>
          </a:prstGeom>
          <a:noFill/>
          <a:ln w="9525">
            <a:noFill/>
            <a:miter lim="800000"/>
            <a:headEnd/>
            <a:tailEnd/>
          </a:ln>
        </p:spPr>
      </p:pic>
      <p:pic>
        <p:nvPicPr>
          <p:cNvPr id="13320" name="Picture 10"/>
          <p:cNvPicPr>
            <a:picLocks noChangeAspect="1" noChangeArrowheads="1"/>
          </p:cNvPicPr>
          <p:nvPr/>
        </p:nvPicPr>
        <p:blipFill>
          <a:blip r:embed="rId6"/>
          <a:srcRect l="12062" r="28906"/>
          <a:stretch>
            <a:fillRect/>
          </a:stretch>
        </p:blipFill>
        <p:spPr bwMode="auto">
          <a:xfrm>
            <a:off x="7380288" y="-26988"/>
            <a:ext cx="1763712" cy="2016126"/>
          </a:xfrm>
          <a:prstGeom prst="rect">
            <a:avLst/>
          </a:prstGeom>
          <a:noFill/>
          <a:ln w="9525">
            <a:noFill/>
            <a:miter lim="800000"/>
            <a:headEnd/>
            <a:tailEnd/>
          </a:ln>
        </p:spPr>
      </p:pic>
      <p:sp>
        <p:nvSpPr>
          <p:cNvPr id="13321" name="Line 11"/>
          <p:cNvSpPr>
            <a:spLocks noChangeShapeType="1"/>
          </p:cNvSpPr>
          <p:nvPr/>
        </p:nvSpPr>
        <p:spPr bwMode="auto">
          <a:xfrm>
            <a:off x="7380288" y="0"/>
            <a:ext cx="0" cy="6858000"/>
          </a:xfrm>
          <a:prstGeom prst="line">
            <a:avLst/>
          </a:prstGeom>
          <a:noFill/>
          <a:ln w="12700">
            <a:solidFill>
              <a:schemeClr val="bg1"/>
            </a:solidFill>
            <a:round/>
            <a:headEnd/>
            <a:tailEnd/>
          </a:ln>
        </p:spPr>
        <p:txBody>
          <a:bodyPr/>
          <a:lstStyle/>
          <a:p>
            <a:endParaRPr lang="en-GB"/>
          </a:p>
        </p:txBody>
      </p:sp>
      <p:sp>
        <p:nvSpPr>
          <p:cNvPr id="13322" name="Line 12"/>
          <p:cNvSpPr>
            <a:spLocks noChangeShapeType="1"/>
          </p:cNvSpPr>
          <p:nvPr/>
        </p:nvSpPr>
        <p:spPr bwMode="auto">
          <a:xfrm rot="-5400000">
            <a:off x="8279607" y="1089819"/>
            <a:ext cx="1587" cy="1800225"/>
          </a:xfrm>
          <a:prstGeom prst="line">
            <a:avLst/>
          </a:prstGeom>
          <a:noFill/>
          <a:ln w="12700">
            <a:solidFill>
              <a:schemeClr val="bg1"/>
            </a:solidFill>
            <a:round/>
            <a:headEnd/>
            <a:tailEnd/>
          </a:ln>
        </p:spPr>
        <p:txBody>
          <a:bodyPr/>
          <a:lstStyle/>
          <a:p>
            <a:endParaRPr lang="en-GB"/>
          </a:p>
        </p:txBody>
      </p:sp>
      <p:sp>
        <p:nvSpPr>
          <p:cNvPr id="13323" name="Line 13"/>
          <p:cNvSpPr>
            <a:spLocks noChangeShapeType="1"/>
          </p:cNvSpPr>
          <p:nvPr/>
        </p:nvSpPr>
        <p:spPr bwMode="auto">
          <a:xfrm rot="-5400000">
            <a:off x="8279607" y="3898106"/>
            <a:ext cx="1588" cy="1800225"/>
          </a:xfrm>
          <a:prstGeom prst="line">
            <a:avLst/>
          </a:prstGeom>
          <a:noFill/>
          <a:ln w="12700">
            <a:solidFill>
              <a:schemeClr val="bg1"/>
            </a:solid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0"/>
            <a:ext cx="9145588" cy="6859588"/>
            <a:chOff x="0" y="0"/>
            <a:chExt cx="5761" cy="4321"/>
          </a:xfrm>
        </p:grpSpPr>
        <p:pic>
          <p:nvPicPr>
            <p:cNvPr id="14348" name="Picture 3" descr="11254 PP Slide Master 1"/>
            <p:cNvPicPr>
              <a:picLocks noChangeAspect="1" noChangeArrowheads="1"/>
            </p:cNvPicPr>
            <p:nvPr/>
          </p:nvPicPr>
          <p:blipFill>
            <a:blip r:embed="rId2"/>
            <a:srcRect/>
            <a:stretch>
              <a:fillRect/>
            </a:stretch>
          </p:blipFill>
          <p:spPr bwMode="auto">
            <a:xfrm>
              <a:off x="0" y="0"/>
              <a:ext cx="5761" cy="4321"/>
            </a:xfrm>
            <a:prstGeom prst="rect">
              <a:avLst/>
            </a:prstGeom>
            <a:noFill/>
            <a:ln w="9525">
              <a:noFill/>
              <a:miter lim="800000"/>
              <a:headEnd/>
              <a:tailEnd/>
            </a:ln>
          </p:spPr>
        </p:pic>
        <p:pic>
          <p:nvPicPr>
            <p:cNvPr id="14349" name="Picture 4" descr="11254 PP Slide Master 1"/>
            <p:cNvPicPr>
              <a:picLocks noChangeAspect="1" noChangeArrowheads="1"/>
            </p:cNvPicPr>
            <p:nvPr/>
          </p:nvPicPr>
          <p:blipFill>
            <a:blip r:embed="rId3"/>
            <a:srcRect l="16161" t="87132" r="79118"/>
            <a:stretch>
              <a:fillRect/>
            </a:stretch>
          </p:blipFill>
          <p:spPr bwMode="auto">
            <a:xfrm>
              <a:off x="22" y="3771"/>
              <a:ext cx="1044" cy="533"/>
            </a:xfrm>
            <a:prstGeom prst="rect">
              <a:avLst/>
            </a:prstGeom>
            <a:noFill/>
            <a:ln w="9525">
              <a:noFill/>
              <a:miter lim="800000"/>
              <a:headEnd/>
              <a:tailEnd/>
            </a:ln>
          </p:spPr>
        </p:pic>
      </p:grpSp>
      <p:sp>
        <p:nvSpPr>
          <p:cNvPr id="14339" name="Rectangle 5"/>
          <p:cNvSpPr>
            <a:spLocks noGrp="1" noChangeArrowheads="1"/>
          </p:cNvSpPr>
          <p:nvPr>
            <p:ph type="ctrTitle"/>
          </p:nvPr>
        </p:nvSpPr>
        <p:spPr/>
        <p:txBody>
          <a:bodyPr/>
          <a:lstStyle/>
          <a:p>
            <a:pPr eaLnBrk="1" hangingPunct="1"/>
            <a:r>
              <a:rPr lang="en-GB" sz="3600" smtClean="0"/>
              <a:t>Preparing for PR activity</a:t>
            </a:r>
          </a:p>
        </p:txBody>
      </p:sp>
      <p:sp>
        <p:nvSpPr>
          <p:cNvPr id="14340" name="Rectangle 6"/>
          <p:cNvSpPr>
            <a:spLocks noGrp="1" noChangeArrowheads="1"/>
          </p:cNvSpPr>
          <p:nvPr>
            <p:ph type="subTitle" idx="1"/>
          </p:nvPr>
        </p:nvSpPr>
        <p:spPr>
          <a:xfrm>
            <a:off x="609600" y="2205038"/>
            <a:ext cx="6483350" cy="3673475"/>
          </a:xfrm>
        </p:spPr>
        <p:txBody>
          <a:bodyPr/>
          <a:lstStyle/>
          <a:p>
            <a:pPr marL="342900" indent="-342900" eaLnBrk="1" hangingPunct="1"/>
            <a:r>
              <a:rPr lang="en-GB" smtClean="0"/>
              <a:t>Don’t forget school policy about parent consent for kids in photos, hard hats on building sites, dress codes etc…</a:t>
            </a:r>
          </a:p>
          <a:p>
            <a:pPr marL="342900" indent="-342900" eaLnBrk="1" hangingPunct="1"/>
            <a:endParaRPr lang="en-GB" smtClean="0"/>
          </a:p>
          <a:p>
            <a:pPr marL="342900" indent="-342900" eaLnBrk="1" hangingPunct="1"/>
            <a:r>
              <a:rPr lang="en-GB" smtClean="0"/>
              <a:t>Make sure you forge links with your local council. Find out who the PR/ Communications contact and try to meet them or simply write to introduce yourself (more later)</a:t>
            </a:r>
          </a:p>
          <a:p>
            <a:pPr marL="342900" indent="-342900" eaLnBrk="1" hangingPunct="1"/>
            <a:endParaRPr lang="en-GB" smtClean="0"/>
          </a:p>
          <a:p>
            <a:pPr marL="342900" indent="-342900" eaLnBrk="1" hangingPunct="1"/>
            <a:r>
              <a:rPr lang="en-GB" smtClean="0"/>
              <a:t>Most contact details are available on council websites</a:t>
            </a:r>
          </a:p>
          <a:p>
            <a:pPr marL="342900" indent="-342900" eaLnBrk="1" hangingPunct="1"/>
            <a:endParaRPr lang="en-GB" smtClean="0"/>
          </a:p>
          <a:p>
            <a:pPr marL="342900" indent="-342900" eaLnBrk="1" hangingPunct="1"/>
            <a:r>
              <a:rPr lang="en-GB" smtClean="0"/>
              <a:t>Make sure all staff know you are the school PR rep and if any enquiries come in – you are the person to deal with them</a:t>
            </a:r>
          </a:p>
        </p:txBody>
      </p:sp>
      <p:sp>
        <p:nvSpPr>
          <p:cNvPr id="14341" name="Rectangle 7"/>
          <p:cNvSpPr>
            <a:spLocks noChangeArrowheads="1"/>
          </p:cNvSpPr>
          <p:nvPr/>
        </p:nvSpPr>
        <p:spPr bwMode="auto">
          <a:xfrm>
            <a:off x="93663" y="496888"/>
            <a:ext cx="184150" cy="457200"/>
          </a:xfrm>
          <a:prstGeom prst="rect">
            <a:avLst/>
          </a:prstGeom>
          <a:noFill/>
          <a:ln w="9525">
            <a:noFill/>
            <a:miter lim="800000"/>
            <a:headEnd/>
            <a:tailEnd/>
          </a:ln>
        </p:spPr>
        <p:txBody>
          <a:bodyPr wrap="none">
            <a:spAutoFit/>
          </a:bodyPr>
          <a:lstStyle/>
          <a:p>
            <a:endParaRPr lang="en-GB"/>
          </a:p>
        </p:txBody>
      </p:sp>
      <p:pic>
        <p:nvPicPr>
          <p:cNvPr id="14342" name="Picture 8" descr="The Sage Gateshead external"/>
          <p:cNvPicPr>
            <a:picLocks noChangeAspect="1" noChangeArrowheads="1"/>
          </p:cNvPicPr>
          <p:nvPr/>
        </p:nvPicPr>
        <p:blipFill>
          <a:blip r:embed="rId4" cstate="print"/>
          <a:srcRect l="39581" t="9483" r="10179"/>
          <a:stretch>
            <a:fillRect/>
          </a:stretch>
        </p:blipFill>
        <p:spPr bwMode="auto">
          <a:xfrm>
            <a:off x="7380288" y="4797425"/>
            <a:ext cx="1763712" cy="2060575"/>
          </a:xfrm>
          <a:prstGeom prst="rect">
            <a:avLst/>
          </a:prstGeom>
          <a:noFill/>
          <a:ln w="9525">
            <a:noFill/>
            <a:miter lim="800000"/>
            <a:headEnd/>
            <a:tailEnd/>
          </a:ln>
        </p:spPr>
      </p:pic>
      <p:pic>
        <p:nvPicPr>
          <p:cNvPr id="14343" name="Picture 9" descr="Hadrian's Wall_Countryside"/>
          <p:cNvPicPr>
            <a:picLocks noChangeAspect="1" noChangeArrowheads="1"/>
          </p:cNvPicPr>
          <p:nvPr/>
        </p:nvPicPr>
        <p:blipFill>
          <a:blip r:embed="rId5"/>
          <a:srcRect r="28554" b="952"/>
          <a:stretch>
            <a:fillRect/>
          </a:stretch>
        </p:blipFill>
        <p:spPr bwMode="auto">
          <a:xfrm>
            <a:off x="7380288" y="1989138"/>
            <a:ext cx="1763712" cy="2808287"/>
          </a:xfrm>
          <a:prstGeom prst="rect">
            <a:avLst/>
          </a:prstGeom>
          <a:noFill/>
          <a:ln w="9525">
            <a:noFill/>
            <a:miter lim="800000"/>
            <a:headEnd/>
            <a:tailEnd/>
          </a:ln>
        </p:spPr>
      </p:pic>
      <p:pic>
        <p:nvPicPr>
          <p:cNvPr id="14344" name="Picture 10"/>
          <p:cNvPicPr>
            <a:picLocks noChangeAspect="1" noChangeArrowheads="1"/>
          </p:cNvPicPr>
          <p:nvPr/>
        </p:nvPicPr>
        <p:blipFill>
          <a:blip r:embed="rId6"/>
          <a:srcRect l="12062" r="28906"/>
          <a:stretch>
            <a:fillRect/>
          </a:stretch>
        </p:blipFill>
        <p:spPr bwMode="auto">
          <a:xfrm>
            <a:off x="7380288" y="-26988"/>
            <a:ext cx="1763712" cy="2016126"/>
          </a:xfrm>
          <a:prstGeom prst="rect">
            <a:avLst/>
          </a:prstGeom>
          <a:noFill/>
          <a:ln w="9525">
            <a:noFill/>
            <a:miter lim="800000"/>
            <a:headEnd/>
            <a:tailEnd/>
          </a:ln>
        </p:spPr>
      </p:pic>
      <p:sp>
        <p:nvSpPr>
          <p:cNvPr id="14345" name="Line 11"/>
          <p:cNvSpPr>
            <a:spLocks noChangeShapeType="1"/>
          </p:cNvSpPr>
          <p:nvPr/>
        </p:nvSpPr>
        <p:spPr bwMode="auto">
          <a:xfrm>
            <a:off x="7380288" y="0"/>
            <a:ext cx="0" cy="6858000"/>
          </a:xfrm>
          <a:prstGeom prst="line">
            <a:avLst/>
          </a:prstGeom>
          <a:noFill/>
          <a:ln w="12700">
            <a:solidFill>
              <a:schemeClr val="bg1"/>
            </a:solidFill>
            <a:round/>
            <a:headEnd/>
            <a:tailEnd/>
          </a:ln>
        </p:spPr>
        <p:txBody>
          <a:bodyPr/>
          <a:lstStyle/>
          <a:p>
            <a:endParaRPr lang="en-GB"/>
          </a:p>
        </p:txBody>
      </p:sp>
      <p:sp>
        <p:nvSpPr>
          <p:cNvPr id="14346" name="Line 12"/>
          <p:cNvSpPr>
            <a:spLocks noChangeShapeType="1"/>
          </p:cNvSpPr>
          <p:nvPr/>
        </p:nvSpPr>
        <p:spPr bwMode="auto">
          <a:xfrm rot="-5400000">
            <a:off x="8279607" y="1089819"/>
            <a:ext cx="1587" cy="1800225"/>
          </a:xfrm>
          <a:prstGeom prst="line">
            <a:avLst/>
          </a:prstGeom>
          <a:noFill/>
          <a:ln w="12700">
            <a:solidFill>
              <a:schemeClr val="bg1"/>
            </a:solidFill>
            <a:round/>
            <a:headEnd/>
            <a:tailEnd/>
          </a:ln>
        </p:spPr>
        <p:txBody>
          <a:bodyPr/>
          <a:lstStyle/>
          <a:p>
            <a:endParaRPr lang="en-GB"/>
          </a:p>
        </p:txBody>
      </p:sp>
      <p:sp>
        <p:nvSpPr>
          <p:cNvPr id="14347" name="Line 13"/>
          <p:cNvSpPr>
            <a:spLocks noChangeShapeType="1"/>
          </p:cNvSpPr>
          <p:nvPr/>
        </p:nvSpPr>
        <p:spPr bwMode="auto">
          <a:xfrm rot="-5400000">
            <a:off x="8279607" y="3898106"/>
            <a:ext cx="1588" cy="1800225"/>
          </a:xfrm>
          <a:prstGeom prst="line">
            <a:avLst/>
          </a:prstGeom>
          <a:noFill/>
          <a:ln w="12700">
            <a:solidFill>
              <a:schemeClr val="bg1"/>
            </a:solid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a:grpSpLocks/>
          </p:cNvGrpSpPr>
          <p:nvPr/>
        </p:nvGrpSpPr>
        <p:grpSpPr bwMode="auto">
          <a:xfrm>
            <a:off x="0" y="0"/>
            <a:ext cx="9145588" cy="6859588"/>
            <a:chOff x="0" y="0"/>
            <a:chExt cx="5761" cy="4321"/>
          </a:xfrm>
        </p:grpSpPr>
        <p:pic>
          <p:nvPicPr>
            <p:cNvPr id="15372" name="Picture 3" descr="11254 PP Slide Master 1"/>
            <p:cNvPicPr>
              <a:picLocks noChangeAspect="1" noChangeArrowheads="1"/>
            </p:cNvPicPr>
            <p:nvPr/>
          </p:nvPicPr>
          <p:blipFill>
            <a:blip r:embed="rId2"/>
            <a:srcRect/>
            <a:stretch>
              <a:fillRect/>
            </a:stretch>
          </p:blipFill>
          <p:spPr bwMode="auto">
            <a:xfrm>
              <a:off x="0" y="0"/>
              <a:ext cx="5761" cy="4321"/>
            </a:xfrm>
            <a:prstGeom prst="rect">
              <a:avLst/>
            </a:prstGeom>
            <a:noFill/>
            <a:ln w="9525">
              <a:noFill/>
              <a:miter lim="800000"/>
              <a:headEnd/>
              <a:tailEnd/>
            </a:ln>
          </p:spPr>
        </p:pic>
        <p:pic>
          <p:nvPicPr>
            <p:cNvPr id="15373" name="Picture 4" descr="11254 PP Slide Master 1"/>
            <p:cNvPicPr>
              <a:picLocks noChangeAspect="1" noChangeArrowheads="1"/>
            </p:cNvPicPr>
            <p:nvPr/>
          </p:nvPicPr>
          <p:blipFill>
            <a:blip r:embed="rId3"/>
            <a:srcRect l="16161" t="87132" r="79118"/>
            <a:stretch>
              <a:fillRect/>
            </a:stretch>
          </p:blipFill>
          <p:spPr bwMode="auto">
            <a:xfrm>
              <a:off x="22" y="3771"/>
              <a:ext cx="1044" cy="533"/>
            </a:xfrm>
            <a:prstGeom prst="rect">
              <a:avLst/>
            </a:prstGeom>
            <a:noFill/>
            <a:ln w="9525">
              <a:noFill/>
              <a:miter lim="800000"/>
              <a:headEnd/>
              <a:tailEnd/>
            </a:ln>
          </p:spPr>
        </p:pic>
      </p:grpSp>
      <p:sp>
        <p:nvSpPr>
          <p:cNvPr id="15363" name="Rectangle 5"/>
          <p:cNvSpPr>
            <a:spLocks noGrp="1" noChangeArrowheads="1"/>
          </p:cNvSpPr>
          <p:nvPr>
            <p:ph type="ctrTitle"/>
          </p:nvPr>
        </p:nvSpPr>
        <p:spPr/>
        <p:txBody>
          <a:bodyPr/>
          <a:lstStyle/>
          <a:p>
            <a:pPr eaLnBrk="1" hangingPunct="1"/>
            <a:r>
              <a:rPr lang="en-GB" sz="3600" smtClean="0"/>
              <a:t>Proactive PR - Idea to Paper</a:t>
            </a:r>
          </a:p>
        </p:txBody>
      </p:sp>
      <p:sp>
        <p:nvSpPr>
          <p:cNvPr id="15364" name="Rectangle 6"/>
          <p:cNvSpPr>
            <a:spLocks noGrp="1" noChangeArrowheads="1"/>
          </p:cNvSpPr>
          <p:nvPr>
            <p:ph type="subTitle" idx="1"/>
          </p:nvPr>
        </p:nvSpPr>
        <p:spPr>
          <a:xfrm>
            <a:off x="609600" y="2205038"/>
            <a:ext cx="6483350" cy="3673475"/>
          </a:xfrm>
        </p:spPr>
        <p:txBody>
          <a:bodyPr/>
          <a:lstStyle/>
          <a:p>
            <a:pPr marL="342900" indent="-342900" eaLnBrk="1" hangingPunct="1"/>
            <a:r>
              <a:rPr lang="en-GB" smtClean="0"/>
              <a:t>A press release is a short written piece of copy normally emailed to journalists</a:t>
            </a:r>
          </a:p>
          <a:p>
            <a:pPr marL="342900" indent="-342900" eaLnBrk="1" hangingPunct="1"/>
            <a:r>
              <a:rPr lang="en-GB" smtClean="0"/>
              <a:t>There is a strict format to this, the first paragraph should sum up the whole story (examples in pack)</a:t>
            </a:r>
          </a:p>
          <a:p>
            <a:pPr marL="342900" indent="-342900" eaLnBrk="1" hangingPunct="1"/>
            <a:r>
              <a:rPr lang="en-GB" smtClean="0"/>
              <a:t>Make sure to cover what, who, why, how, where, when</a:t>
            </a:r>
          </a:p>
          <a:p>
            <a:pPr marL="342900" indent="-342900" eaLnBrk="1" hangingPunct="1"/>
            <a:r>
              <a:rPr lang="en-GB" smtClean="0"/>
              <a:t>Keep it concise, short paragraphs, put in quote from a suitable high-level person in 3</a:t>
            </a:r>
            <a:r>
              <a:rPr lang="en-GB" baseline="30000" smtClean="0"/>
              <a:t>rd</a:t>
            </a:r>
            <a:r>
              <a:rPr lang="en-GB" smtClean="0"/>
              <a:t>/ 4</a:t>
            </a:r>
            <a:r>
              <a:rPr lang="en-GB" baseline="30000" smtClean="0"/>
              <a:t>th</a:t>
            </a:r>
            <a:r>
              <a:rPr lang="en-GB" smtClean="0"/>
              <a:t> para</a:t>
            </a:r>
          </a:p>
          <a:p>
            <a:pPr marL="342900" indent="-342900" eaLnBrk="1" hangingPunct="1"/>
            <a:r>
              <a:rPr lang="en-GB" smtClean="0"/>
              <a:t>Always add a photo if you can, with the person quoted</a:t>
            </a:r>
          </a:p>
          <a:p>
            <a:pPr marL="342900" indent="-342900" eaLnBrk="1" hangingPunct="1"/>
            <a:r>
              <a:rPr lang="en-GB" smtClean="0"/>
              <a:t>Photos can really help get coverage – get creative!</a:t>
            </a:r>
          </a:p>
          <a:p>
            <a:pPr marL="342900" indent="-342900" eaLnBrk="1" hangingPunct="1"/>
            <a:r>
              <a:rPr lang="en-GB" smtClean="0"/>
              <a:t>Examples in pack….</a:t>
            </a:r>
          </a:p>
          <a:p>
            <a:pPr marL="342900" indent="-342900" eaLnBrk="1" hangingPunct="1"/>
            <a:endParaRPr lang="en-GB" smtClean="0"/>
          </a:p>
          <a:p>
            <a:pPr marL="342900" indent="-342900" eaLnBrk="1" hangingPunct="1"/>
            <a:endParaRPr lang="en-GB" smtClean="0"/>
          </a:p>
          <a:p>
            <a:pPr marL="342900" indent="-342900" eaLnBrk="1" hangingPunct="1"/>
            <a:endParaRPr lang="en-GB" smtClean="0"/>
          </a:p>
          <a:p>
            <a:pPr marL="342900" indent="-342900" eaLnBrk="1" hangingPunct="1"/>
            <a:endParaRPr lang="en-GB" smtClean="0"/>
          </a:p>
        </p:txBody>
      </p:sp>
      <p:sp>
        <p:nvSpPr>
          <p:cNvPr id="15365" name="Rectangle 7"/>
          <p:cNvSpPr>
            <a:spLocks noChangeArrowheads="1"/>
          </p:cNvSpPr>
          <p:nvPr/>
        </p:nvSpPr>
        <p:spPr bwMode="auto">
          <a:xfrm>
            <a:off x="93663" y="496888"/>
            <a:ext cx="184150" cy="457200"/>
          </a:xfrm>
          <a:prstGeom prst="rect">
            <a:avLst/>
          </a:prstGeom>
          <a:noFill/>
          <a:ln w="9525">
            <a:noFill/>
            <a:miter lim="800000"/>
            <a:headEnd/>
            <a:tailEnd/>
          </a:ln>
        </p:spPr>
        <p:txBody>
          <a:bodyPr wrap="none">
            <a:spAutoFit/>
          </a:bodyPr>
          <a:lstStyle/>
          <a:p>
            <a:endParaRPr lang="en-GB"/>
          </a:p>
        </p:txBody>
      </p:sp>
      <p:pic>
        <p:nvPicPr>
          <p:cNvPr id="15366" name="Picture 8" descr="The Sage Gateshead external"/>
          <p:cNvPicPr>
            <a:picLocks noChangeAspect="1" noChangeArrowheads="1"/>
          </p:cNvPicPr>
          <p:nvPr/>
        </p:nvPicPr>
        <p:blipFill>
          <a:blip r:embed="rId4" cstate="print"/>
          <a:srcRect l="39581" t="9483" r="10179"/>
          <a:stretch>
            <a:fillRect/>
          </a:stretch>
        </p:blipFill>
        <p:spPr bwMode="auto">
          <a:xfrm>
            <a:off x="7380288" y="4797425"/>
            <a:ext cx="1763712" cy="2060575"/>
          </a:xfrm>
          <a:prstGeom prst="rect">
            <a:avLst/>
          </a:prstGeom>
          <a:noFill/>
          <a:ln w="9525">
            <a:noFill/>
            <a:miter lim="800000"/>
            <a:headEnd/>
            <a:tailEnd/>
          </a:ln>
        </p:spPr>
      </p:pic>
      <p:pic>
        <p:nvPicPr>
          <p:cNvPr id="15367" name="Picture 9" descr="Hadrian's Wall_Countryside"/>
          <p:cNvPicPr>
            <a:picLocks noChangeAspect="1" noChangeArrowheads="1"/>
          </p:cNvPicPr>
          <p:nvPr/>
        </p:nvPicPr>
        <p:blipFill>
          <a:blip r:embed="rId5"/>
          <a:srcRect r="28554" b="952"/>
          <a:stretch>
            <a:fillRect/>
          </a:stretch>
        </p:blipFill>
        <p:spPr bwMode="auto">
          <a:xfrm>
            <a:off x="7380288" y="1989138"/>
            <a:ext cx="1763712" cy="2808287"/>
          </a:xfrm>
          <a:prstGeom prst="rect">
            <a:avLst/>
          </a:prstGeom>
          <a:noFill/>
          <a:ln w="9525">
            <a:noFill/>
            <a:miter lim="800000"/>
            <a:headEnd/>
            <a:tailEnd/>
          </a:ln>
        </p:spPr>
      </p:pic>
      <p:pic>
        <p:nvPicPr>
          <p:cNvPr id="15368" name="Picture 10"/>
          <p:cNvPicPr>
            <a:picLocks noChangeAspect="1" noChangeArrowheads="1"/>
          </p:cNvPicPr>
          <p:nvPr/>
        </p:nvPicPr>
        <p:blipFill>
          <a:blip r:embed="rId6"/>
          <a:srcRect l="12062" r="28906"/>
          <a:stretch>
            <a:fillRect/>
          </a:stretch>
        </p:blipFill>
        <p:spPr bwMode="auto">
          <a:xfrm>
            <a:off x="7380288" y="-26988"/>
            <a:ext cx="1763712" cy="2016126"/>
          </a:xfrm>
          <a:prstGeom prst="rect">
            <a:avLst/>
          </a:prstGeom>
          <a:noFill/>
          <a:ln w="9525">
            <a:noFill/>
            <a:miter lim="800000"/>
            <a:headEnd/>
            <a:tailEnd/>
          </a:ln>
        </p:spPr>
      </p:pic>
      <p:sp>
        <p:nvSpPr>
          <p:cNvPr id="15369" name="Line 11"/>
          <p:cNvSpPr>
            <a:spLocks noChangeShapeType="1"/>
          </p:cNvSpPr>
          <p:nvPr/>
        </p:nvSpPr>
        <p:spPr bwMode="auto">
          <a:xfrm>
            <a:off x="7380288" y="0"/>
            <a:ext cx="0" cy="6858000"/>
          </a:xfrm>
          <a:prstGeom prst="line">
            <a:avLst/>
          </a:prstGeom>
          <a:noFill/>
          <a:ln w="12700">
            <a:solidFill>
              <a:schemeClr val="bg1"/>
            </a:solidFill>
            <a:round/>
            <a:headEnd/>
            <a:tailEnd/>
          </a:ln>
        </p:spPr>
        <p:txBody>
          <a:bodyPr/>
          <a:lstStyle/>
          <a:p>
            <a:endParaRPr lang="en-GB"/>
          </a:p>
        </p:txBody>
      </p:sp>
      <p:sp>
        <p:nvSpPr>
          <p:cNvPr id="15370" name="Line 12"/>
          <p:cNvSpPr>
            <a:spLocks noChangeShapeType="1"/>
          </p:cNvSpPr>
          <p:nvPr/>
        </p:nvSpPr>
        <p:spPr bwMode="auto">
          <a:xfrm rot="-5400000">
            <a:off x="8279607" y="1089819"/>
            <a:ext cx="1587" cy="1800225"/>
          </a:xfrm>
          <a:prstGeom prst="line">
            <a:avLst/>
          </a:prstGeom>
          <a:noFill/>
          <a:ln w="12700">
            <a:solidFill>
              <a:schemeClr val="bg1"/>
            </a:solidFill>
            <a:round/>
            <a:headEnd/>
            <a:tailEnd/>
          </a:ln>
        </p:spPr>
        <p:txBody>
          <a:bodyPr/>
          <a:lstStyle/>
          <a:p>
            <a:endParaRPr lang="en-GB"/>
          </a:p>
        </p:txBody>
      </p:sp>
      <p:sp>
        <p:nvSpPr>
          <p:cNvPr id="15371" name="Line 13"/>
          <p:cNvSpPr>
            <a:spLocks noChangeShapeType="1"/>
          </p:cNvSpPr>
          <p:nvPr/>
        </p:nvSpPr>
        <p:spPr bwMode="auto">
          <a:xfrm rot="-5400000">
            <a:off x="8279607" y="3898106"/>
            <a:ext cx="1588" cy="1800225"/>
          </a:xfrm>
          <a:prstGeom prst="line">
            <a:avLst/>
          </a:prstGeom>
          <a:noFill/>
          <a:ln w="12700">
            <a:solidFill>
              <a:schemeClr val="bg1"/>
            </a:solidFill>
            <a:round/>
            <a:headEnd/>
            <a:tailEnd/>
          </a:ln>
        </p:spPr>
        <p:txBody>
          <a:bodyPr/>
          <a:lstStyle/>
          <a:p>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alibri"/>
        <a:ea typeface="ヒラギノ角ゴ Pro W3"/>
        <a:cs typeface=""/>
      </a:majorFont>
      <a:minorFont>
        <a:latin typeface="Calibri"/>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5719</TotalTime>
  <Words>1096</Words>
  <Application>Microsoft Office PowerPoint</Application>
  <PresentationFormat>On-screen Show (4:3)</PresentationFormat>
  <Paragraphs>145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Blank Presentation</vt:lpstr>
      <vt:lpstr>Public Relations – A Practical Guide</vt:lpstr>
      <vt:lpstr>This Morning</vt:lpstr>
      <vt:lpstr>My Background</vt:lpstr>
      <vt:lpstr>What is PR?</vt:lpstr>
      <vt:lpstr>Why do PR?</vt:lpstr>
      <vt:lpstr>Preparing for PR activity</vt:lpstr>
      <vt:lpstr>Preparing for PR activity</vt:lpstr>
      <vt:lpstr>Preparing for PR activity</vt:lpstr>
      <vt:lpstr>Proactive PR - Idea to Paper</vt:lpstr>
      <vt:lpstr>Proactive PR</vt:lpstr>
      <vt:lpstr>PowerPoint Presentation</vt:lpstr>
      <vt:lpstr>Photocall</vt:lpstr>
      <vt:lpstr>Some tricks of the trade</vt:lpstr>
      <vt:lpstr>Reactive PR</vt:lpstr>
      <vt:lpstr>Reactive PR</vt:lpstr>
    </vt:vector>
  </TitlesOfParts>
  <Company>Stuart Marlow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Stuart Marlow</dc:creator>
  <cp:lastModifiedBy>Administrator</cp:lastModifiedBy>
  <cp:revision>127</cp:revision>
  <dcterms:created xsi:type="dcterms:W3CDTF">2008-07-25T09:15:42Z</dcterms:created>
  <dcterms:modified xsi:type="dcterms:W3CDTF">2012-02-14T15:27:01Z</dcterms:modified>
</cp:coreProperties>
</file>