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2" r:id="rId3"/>
    <p:sldId id="273" r:id="rId4"/>
    <p:sldId id="266" r:id="rId5"/>
    <p:sldId id="270" r:id="rId6"/>
    <p:sldId id="272" r:id="rId7"/>
    <p:sldId id="281" r:id="rId8"/>
    <p:sldId id="283" r:id="rId9"/>
    <p:sldId id="275" r:id="rId10"/>
    <p:sldId id="282" r:id="rId11"/>
    <p:sldId id="280" r:id="rId12"/>
    <p:sldId id="276" r:id="rId13"/>
    <p:sldId id="278" r:id="rId14"/>
    <p:sldId id="279" r:id="rId15"/>
    <p:sldId id="277" r:id="rId16"/>
    <p:sldId id="267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8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jpg"/><Relationship Id="rId10" Type="http://schemas.openxmlformats.org/officeDocument/2006/relationships/image" Target="../media/image21.png"/><Relationship Id="rId4" Type="http://schemas.openxmlformats.org/officeDocument/2006/relationships/image" Target="../media/image16.jp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SUCCESS IS A SHARED experience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745736"/>
            <a:ext cx="12282152" cy="2112264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27" y="5877311"/>
            <a:ext cx="1978819" cy="694378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5" r="30955"/>
          <a:stretch>
            <a:fillRect/>
          </a:stretch>
        </p:blipFill>
        <p:spPr>
          <a:xfrm>
            <a:off x="8107680" y="-1"/>
            <a:ext cx="4084320" cy="4770718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5" r="31725" b="28611"/>
          <a:stretch/>
        </p:blipFill>
        <p:spPr>
          <a:xfrm>
            <a:off x="4023360" y="-1"/>
            <a:ext cx="4145280" cy="4770715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r="29571"/>
          <a:stretch/>
        </p:blipFill>
        <p:spPr>
          <a:xfrm>
            <a:off x="0" y="0"/>
            <a:ext cx="4023360" cy="4770715"/>
          </a:xfrm>
        </p:spPr>
      </p:pic>
      <p:sp>
        <p:nvSpPr>
          <p:cNvPr id="2" name="TextBox 1"/>
          <p:cNvSpPr txBox="1"/>
          <p:nvPr/>
        </p:nvSpPr>
        <p:spPr>
          <a:xfrm>
            <a:off x="2676730" y="5145308"/>
            <a:ext cx="823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</a:rPr>
              <a:t>MAT</a:t>
            </a:r>
            <a:r>
              <a:rPr lang="en-GB" sz="2000" b="1" dirty="0" err="1" smtClean="0">
                <a:solidFill>
                  <a:schemeClr val="bg1"/>
                </a:solidFill>
              </a:rPr>
              <a:t>ch</a:t>
            </a:r>
            <a:r>
              <a:rPr lang="en-GB" sz="2800" b="1" dirty="0" smtClean="0">
                <a:solidFill>
                  <a:schemeClr val="bg1"/>
                </a:solidFill>
              </a:rPr>
              <a:t> Making , </a:t>
            </a:r>
            <a:r>
              <a:rPr lang="en-GB" sz="2000" b="1" dirty="0" smtClean="0">
                <a:solidFill>
                  <a:schemeClr val="bg1"/>
                </a:solidFill>
              </a:rPr>
              <a:t>What to look for when joining a </a:t>
            </a:r>
            <a:r>
              <a:rPr lang="en-GB" sz="2000" b="1" dirty="0">
                <a:solidFill>
                  <a:schemeClr val="bg1"/>
                </a:solidFill>
              </a:rPr>
              <a:t>M</a:t>
            </a:r>
            <a:r>
              <a:rPr lang="en-GB" sz="2000" b="1" dirty="0" smtClean="0">
                <a:solidFill>
                  <a:schemeClr val="bg1"/>
                </a:solidFill>
              </a:rPr>
              <a:t>AT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38" y="340240"/>
            <a:ext cx="9144000" cy="717698"/>
          </a:xfrm>
        </p:spPr>
        <p:txBody>
          <a:bodyPr/>
          <a:lstStyle/>
          <a:p>
            <a:r>
              <a:rPr lang="en-GB" b="1" dirty="0" smtClean="0">
                <a:solidFill>
                  <a:srgbClr val="009999"/>
                </a:solidFill>
              </a:rPr>
              <a:t>Key Documents </a:t>
            </a:r>
            <a:r>
              <a:rPr lang="en-GB" b="1" dirty="0" smtClean="0">
                <a:solidFill>
                  <a:srgbClr val="009999"/>
                </a:solidFill>
              </a:rPr>
              <a:t>?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3515">
            <a:off x="859805" y="1814736"/>
            <a:ext cx="2328934" cy="3295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3993">
            <a:off x="8409586" y="1819975"/>
            <a:ext cx="2311657" cy="3271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762" y="1438955"/>
            <a:ext cx="2770495" cy="38641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8589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340241"/>
            <a:ext cx="9144000" cy="717698"/>
          </a:xfrm>
        </p:spPr>
        <p:txBody>
          <a:bodyPr/>
          <a:lstStyle/>
          <a:p>
            <a:r>
              <a:rPr lang="en-GB" b="1" dirty="0" smtClean="0">
                <a:solidFill>
                  <a:srgbClr val="009999"/>
                </a:solidFill>
              </a:rPr>
              <a:t>challenges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191896"/>
            <a:ext cx="8585916" cy="301949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The requirement for growth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 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CEO required</a:t>
            </a: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Increased administration.</a:t>
            </a: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Perceived competitor element / developing 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partnerships</a:t>
            </a: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Standards not </a:t>
            </a:r>
            <a:r>
              <a:rPr lang="en-GB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sturctures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Political agendas</a:t>
            </a:r>
          </a:p>
          <a:p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340241"/>
            <a:ext cx="9144000" cy="717698"/>
          </a:xfrm>
        </p:spPr>
        <p:txBody>
          <a:bodyPr/>
          <a:lstStyle/>
          <a:p>
            <a:r>
              <a:rPr lang="en-GB" b="1" dirty="0" smtClean="0">
                <a:solidFill>
                  <a:srgbClr val="009999"/>
                </a:solidFill>
              </a:rPr>
              <a:t>Typical trust </a:t>
            </a:r>
            <a:r>
              <a:rPr lang="en-GB" b="1" dirty="0" smtClean="0">
                <a:solidFill>
                  <a:srgbClr val="009999"/>
                </a:solidFill>
              </a:rPr>
              <a:t>non negotiables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307805"/>
            <a:ext cx="5626444" cy="429555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Annual Contribution</a:t>
            </a:r>
          </a:p>
          <a:p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HR  Services </a:t>
            </a:r>
          </a:p>
          <a:p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Premises Compliance Arrangements </a:t>
            </a:r>
          </a:p>
          <a:p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Finance Compliance Arrangements </a:t>
            </a:r>
          </a:p>
          <a:p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Assessment Reporting Arrangements  </a:t>
            </a:r>
          </a:p>
          <a:p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ICT Support </a:t>
            </a:r>
          </a:p>
          <a:p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Admissions </a:t>
            </a:r>
          </a:p>
          <a:p>
            <a:endParaRPr lang="en-GB" sz="1600" dirty="0" smtClean="0">
              <a:solidFill>
                <a:schemeClr val="tx2"/>
              </a:solidFill>
            </a:endParaRPr>
          </a:p>
          <a:p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10"/>
            <a:ext cx="3857625" cy="5652279"/>
          </a:xfrm>
          <a:prstGeom prst="rect">
            <a:avLst/>
          </a:prstGeom>
          <a:ln>
            <a:solidFill>
              <a:srgbClr val="006666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124711"/>
            <a:ext cx="2857500" cy="1699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42" y="3824377"/>
            <a:ext cx="5179802" cy="1952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63" y="6005695"/>
            <a:ext cx="9144000" cy="71769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WATERTON ACADEMY TRUST in action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6"/>
          <a:srcRect l="26590" t="31022" r="25880" b="14024"/>
          <a:stretch/>
        </p:blipFill>
        <p:spPr bwMode="auto">
          <a:xfrm>
            <a:off x="9238644" y="1909777"/>
            <a:ext cx="2840598" cy="1838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23" y="124710"/>
            <a:ext cx="2412406" cy="16993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/>
          <a:stretch/>
        </p:blipFill>
        <p:spPr>
          <a:xfrm>
            <a:off x="9254693" y="3824377"/>
            <a:ext cx="2824549" cy="19430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6" y="124710"/>
            <a:ext cx="2681417" cy="1687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7724" y="1900255"/>
            <a:ext cx="2412406" cy="1847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6" y="1898204"/>
            <a:ext cx="2681417" cy="18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340241"/>
            <a:ext cx="9144000" cy="717698"/>
          </a:xfrm>
        </p:spPr>
        <p:txBody>
          <a:bodyPr/>
          <a:lstStyle/>
          <a:p>
            <a:r>
              <a:rPr lang="en-GB" b="1" dirty="0" smtClean="0">
                <a:solidFill>
                  <a:srgbClr val="009999"/>
                </a:solidFill>
              </a:rPr>
              <a:t>In Conclusion 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294927"/>
            <a:ext cx="7169240" cy="394677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Debate around if is </a:t>
            </a:r>
            <a:r>
              <a:rPr lang="en-GB" sz="240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over  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Self determination is still an option 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Due diligence and consultation are a must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Articles and schemes are 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crucial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The sum of the whole can be greater than its 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parts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Collaborate with likeminded 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organisations or not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Park the politics and promote the 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child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LA can stand for Life 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After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08518"/>
            <a:ext cx="12192000" cy="1094049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93" y="409410"/>
            <a:ext cx="6096000" cy="5354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366" y="5002044"/>
            <a:ext cx="9105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ddickinson@watertonacademytrust.org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73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35" y="312613"/>
            <a:ext cx="1944407" cy="717698"/>
          </a:xfrm>
        </p:spPr>
        <p:txBody>
          <a:bodyPr/>
          <a:lstStyle/>
          <a:p>
            <a:r>
              <a:rPr lang="en-GB" b="1" dirty="0" smtClean="0">
                <a:solidFill>
                  <a:srgbClr val="009999"/>
                </a:solidFill>
              </a:rPr>
              <a:t>I’m Not!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784358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" descr="https://outlook.office365.com/owa/service.svc/s/GetFileAttachment?id=AAMkAGZmYzZkN2ZmLTQzZjctNGU4My1iZTMyLTVjMGM0YWJjNmVkOABGAAAAAACFxCK5%2FoDrT7tUoCNhDMsSBwDh3dipx6dwTrfX0VbomOI4AAAA98D1AABXQqZf2NpjTKcrejDuPw9nAAGAUr0rAAABEgAQAN3cCyVhCPhAr8bBOxzEsiQ%3D&amp;isImagePreview=True&amp;X-OWA-CANARY=RAd0SkdFgEiColBJfk6PMZDuaHmDcdIYLT1DVZaJ9dENac4wVxwo3Jw52yMjPlyWZvlUWbQcq5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5981396"/>
            <a:ext cx="2428875" cy="852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19" y="496164"/>
            <a:ext cx="3162233" cy="4730250"/>
          </a:xfrm>
          <a:prstGeom prst="rect">
            <a:avLst/>
          </a:prstGeom>
        </p:spPr>
      </p:pic>
      <p:pic>
        <p:nvPicPr>
          <p:cNvPr id="1026" name="Picture 2" descr="http://www.inspirational-quotes-short-funny-stuff.com/images/250xNxreally-funny-short-jokes-funny-drawing-of-early-politician.jpg.pagespeed.ic.BP24wf_ul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38" y="1808408"/>
            <a:ext cx="3100024" cy="33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35" y="492917"/>
            <a:ext cx="9144000" cy="717698"/>
          </a:xfrm>
        </p:spPr>
        <p:txBody>
          <a:bodyPr/>
          <a:lstStyle/>
          <a:p>
            <a:r>
              <a:rPr lang="en-GB" b="1" dirty="0" smtClean="0">
                <a:solidFill>
                  <a:srgbClr val="009999"/>
                </a:solidFill>
              </a:rPr>
              <a:t>Turn a dilemma in to an opportunity !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784358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7" y="3813320"/>
            <a:ext cx="138271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https://outlook.office365.com/owa/service.svc/s/GetFileAttachment?id=AAMkAGZmYzZkN2ZmLTQzZjctNGU4My1iZTMyLTVjMGM0YWJjNmVkOABGAAAAAACFxCK5%2FoDrT7tUoCNhDMsSBwDh3dipx6dwTrfX0VbomOI4AAAA98D1AABXQqZf2NpjTKcrejDuPw9nAAGAUr0rAAABEgAQAN3cCyVhCPhAr8bBOxzEsiQ%3D&amp;isImagePreview=True&amp;X-OWA-CANARY=RAd0SkdFgEiColBJfk6PMZDuaHmDcdIYLT1DVZaJ9dENac4wVxwo3Jw52yMjPlyWZvlUWbQcq5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26" y="3930871"/>
            <a:ext cx="1339698" cy="1339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5981396"/>
            <a:ext cx="2428875" cy="852305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7"/>
          <a:stretch/>
        </p:blipFill>
        <p:spPr>
          <a:xfrm>
            <a:off x="611530" y="1897945"/>
            <a:ext cx="7733980" cy="3490175"/>
          </a:xfrm>
        </p:spPr>
      </p:pic>
      <p:sp>
        <p:nvSpPr>
          <p:cNvPr id="5" name="TextBox 4"/>
          <p:cNvSpPr txBox="1"/>
          <p:nvPr/>
        </p:nvSpPr>
        <p:spPr>
          <a:xfrm>
            <a:off x="6589991" y="1897945"/>
            <a:ext cx="2734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No longer Will We!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When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Who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What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340241"/>
            <a:ext cx="9144000" cy="717698"/>
          </a:xfrm>
        </p:spPr>
        <p:txBody>
          <a:bodyPr/>
          <a:lstStyle/>
          <a:p>
            <a:r>
              <a:rPr lang="en-GB" b="1" dirty="0" smtClean="0">
                <a:solidFill>
                  <a:srgbClr val="009999"/>
                </a:solidFill>
              </a:rPr>
              <a:t>Why </a:t>
            </a:r>
            <a:r>
              <a:rPr lang="en-GB" b="1" dirty="0" smtClean="0">
                <a:solidFill>
                  <a:srgbClr val="009999"/>
                </a:solidFill>
              </a:rPr>
              <a:t>form</a:t>
            </a:r>
            <a:r>
              <a:rPr lang="en-GB" b="1" dirty="0" smtClean="0">
                <a:solidFill>
                  <a:srgbClr val="009999"/>
                </a:solidFill>
              </a:rPr>
              <a:t> </a:t>
            </a:r>
            <a:r>
              <a:rPr lang="en-GB" b="1" dirty="0" smtClean="0">
                <a:solidFill>
                  <a:srgbClr val="009999"/>
                </a:solidFill>
              </a:rPr>
              <a:t>or join a</a:t>
            </a:r>
            <a:r>
              <a:rPr lang="en-GB" b="1" dirty="0" smtClean="0">
                <a:solidFill>
                  <a:srgbClr val="009999"/>
                </a:solidFill>
              </a:rPr>
              <a:t> </a:t>
            </a:r>
            <a:r>
              <a:rPr lang="en-GB" b="1" dirty="0" smtClean="0">
                <a:solidFill>
                  <a:srgbClr val="009999"/>
                </a:solidFill>
              </a:rPr>
              <a:t>MAT</a:t>
            </a:r>
            <a:r>
              <a:rPr lang="en-GB" b="1" dirty="0" smtClean="0">
                <a:solidFill>
                  <a:srgbClr val="009999"/>
                </a:solidFill>
              </a:rPr>
              <a:t>?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53" y="1307806"/>
            <a:ext cx="11323674" cy="274904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National Context </a:t>
            </a: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LA inability to support.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Self determination &amp; creation of an egalitarian model</a:t>
            </a: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Greater Autonomy: educational/ </a:t>
            </a:r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services/financially ! 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Opportunity to make an impact.</a:t>
            </a:r>
          </a:p>
          <a:p>
            <a:endParaRPr lang="en-GB" sz="16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9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4" y="416477"/>
            <a:ext cx="8663658" cy="7176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9999"/>
                </a:solidFill>
              </a:rPr>
              <a:t>The </a:t>
            </a:r>
            <a:r>
              <a:rPr lang="en-GB" b="1" dirty="0">
                <a:solidFill>
                  <a:srgbClr val="009999"/>
                </a:solidFill>
              </a:rPr>
              <a:t>System in Capacity Terms 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558084" y="1316864"/>
            <a:ext cx="8946524" cy="434983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sz="2400" b="1" dirty="0" smtClean="0">
                <a:cs typeface="Arial" panose="020B0604020202020204" pitchFamily="34" charset="0"/>
              </a:rPr>
              <a:t>Total Number of Academies </a:t>
            </a:r>
            <a:r>
              <a:rPr lang="en-GB" sz="2400" dirty="0" smtClean="0">
                <a:cs typeface="Arial" panose="020B0604020202020204" pitchFamily="34" charset="0"/>
              </a:rPr>
              <a:t>in the system as of the end of May</a:t>
            </a:r>
          </a:p>
          <a:p>
            <a:pPr lvl="1"/>
            <a:r>
              <a:rPr lang="en-GB" sz="2400" dirty="0" smtClean="0">
                <a:cs typeface="Arial" panose="020B0604020202020204" pitchFamily="34" charset="0"/>
              </a:rPr>
              <a:t>5719 in total with 19% of Primary and 66% of Secondary</a:t>
            </a:r>
          </a:p>
          <a:p>
            <a:pPr lvl="1"/>
            <a:r>
              <a:rPr lang="en-GB" sz="2400" dirty="0" smtClean="0">
                <a:cs typeface="Arial" panose="020B0604020202020204" pitchFamily="34" charset="0"/>
              </a:rPr>
              <a:t>304 Free Schools</a:t>
            </a:r>
          </a:p>
          <a:p>
            <a:pPr lvl="1"/>
            <a:r>
              <a:rPr lang="en-GB" sz="2400" dirty="0" smtClean="0">
                <a:cs typeface="Arial" panose="020B0604020202020204" pitchFamily="34" charset="0"/>
              </a:rPr>
              <a:t>40 Studio Schools</a:t>
            </a:r>
          </a:p>
          <a:p>
            <a:pPr lvl="1"/>
            <a:r>
              <a:rPr lang="en-GB" sz="2400" dirty="0" smtClean="0">
                <a:cs typeface="Arial" panose="020B0604020202020204" pitchFamily="34" charset="0"/>
              </a:rPr>
              <a:t>39 </a:t>
            </a:r>
            <a:r>
              <a:rPr lang="en-GB" sz="2400" dirty="0" smtClean="0">
                <a:cs typeface="Arial" panose="020B0604020202020204" pitchFamily="34" charset="0"/>
              </a:rPr>
              <a:t>UTC</a:t>
            </a:r>
          </a:p>
          <a:p>
            <a:pPr lvl="1"/>
            <a:r>
              <a:rPr lang="en-GB" sz="2400" dirty="0">
                <a:cs typeface="Arial" panose="020B0604020202020204" pitchFamily="34" charset="0"/>
              </a:rPr>
              <a:t>Total Number of Sponsors is 853</a:t>
            </a:r>
          </a:p>
          <a:p>
            <a:pPr lvl="1"/>
            <a:r>
              <a:rPr lang="en-GB" sz="2400" dirty="0">
                <a:cs typeface="Arial" panose="020B0604020202020204" pitchFamily="34" charset="0"/>
              </a:rPr>
              <a:t>128 in WM and SESL and 58 in the North</a:t>
            </a:r>
          </a:p>
          <a:p>
            <a:pPr lvl="1"/>
            <a:r>
              <a:rPr lang="en-GB" sz="2400" dirty="0">
                <a:cs typeface="Arial" panose="020B0604020202020204" pitchFamily="34" charset="0"/>
              </a:rPr>
              <a:t>Total Number of MATS is 973</a:t>
            </a:r>
          </a:p>
          <a:p>
            <a:pPr lvl="1"/>
            <a:r>
              <a:rPr lang="en-GB" sz="2400" dirty="0">
                <a:cs typeface="Arial" panose="020B0604020202020204" pitchFamily="34" charset="0"/>
              </a:rPr>
              <a:t>Total Number of Teaching Schools is 735</a:t>
            </a:r>
          </a:p>
          <a:p>
            <a:pPr lvl="1"/>
            <a:r>
              <a:rPr lang="en-GB" sz="2400" dirty="0">
                <a:cs typeface="Arial" panose="020B0604020202020204" pitchFamily="34" charset="0"/>
              </a:rPr>
              <a:t>LWY has 121 and SESL has 112</a:t>
            </a:r>
          </a:p>
          <a:p>
            <a:pPr lvl="1"/>
            <a:r>
              <a:rPr lang="en-GB" sz="2400" dirty="0">
                <a:cs typeface="Arial" panose="020B0604020202020204" pitchFamily="34" charset="0"/>
              </a:rPr>
              <a:t>Total Number of NLE is 1114</a:t>
            </a:r>
          </a:p>
          <a:p>
            <a:pPr lvl="1"/>
            <a:r>
              <a:rPr lang="en-GB" sz="2400" dirty="0">
                <a:cs typeface="Arial" panose="020B0604020202020204" pitchFamily="34" charset="0"/>
              </a:rPr>
              <a:t>Total Number of NLG is 439</a:t>
            </a:r>
          </a:p>
          <a:p>
            <a:pPr lvl="1"/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4" y="416477"/>
            <a:ext cx="8663658" cy="7176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9999"/>
                </a:solidFill>
              </a:rPr>
              <a:t>The </a:t>
            </a:r>
            <a:r>
              <a:rPr lang="en-GB" b="1" dirty="0">
                <a:solidFill>
                  <a:srgbClr val="009999"/>
                </a:solidFill>
              </a:rPr>
              <a:t>System in Capacity Terms 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58800" y="1317625"/>
            <a:ext cx="8945563" cy="434975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cs typeface="Arial" panose="020B0604020202020204" pitchFamily="34" charset="0"/>
              </a:rPr>
              <a:t>Focus on </a:t>
            </a:r>
            <a:r>
              <a:rPr lang="en-GB" sz="2400" b="1" dirty="0" smtClean="0">
                <a:cs typeface="Arial" panose="020B0604020202020204" pitchFamily="34" charset="0"/>
              </a:rPr>
              <a:t>Multi Academy Trusts</a:t>
            </a:r>
          </a:p>
          <a:p>
            <a:r>
              <a:rPr lang="en-GB" sz="2400" b="1" dirty="0" smtClean="0">
                <a:cs typeface="Arial" panose="020B0604020202020204" pitchFamily="34" charset="0"/>
              </a:rPr>
              <a:t>We </a:t>
            </a:r>
            <a:r>
              <a:rPr lang="en-GB" sz="2400" b="1" dirty="0" smtClean="0">
                <a:cs typeface="Arial" panose="020B0604020202020204" pitchFamily="34" charset="0"/>
              </a:rPr>
              <a:t>know there are 973 across the 8 RSC regions</a:t>
            </a:r>
          </a:p>
          <a:p>
            <a:r>
              <a:rPr lang="en-GB" sz="2400" b="1" dirty="0" smtClean="0">
                <a:cs typeface="Arial" panose="020B0604020202020204" pitchFamily="34" charset="0"/>
              </a:rPr>
              <a:t>Size and Scale</a:t>
            </a:r>
          </a:p>
          <a:p>
            <a:pPr lvl="1"/>
            <a:r>
              <a:rPr lang="en-GB" sz="2400" dirty="0" smtClean="0">
                <a:cs typeface="Arial" panose="020B0604020202020204" pitchFamily="34" charset="0"/>
              </a:rPr>
              <a:t>681 have between 1 and 3 schools (69.9%)</a:t>
            </a:r>
          </a:p>
          <a:p>
            <a:pPr lvl="1"/>
            <a:r>
              <a:rPr lang="en-GB" sz="2400" dirty="0" smtClean="0">
                <a:cs typeface="Arial" panose="020B0604020202020204" pitchFamily="34" charset="0"/>
              </a:rPr>
              <a:t>185 have between 4 and 6 schools (19%)</a:t>
            </a:r>
          </a:p>
          <a:p>
            <a:pPr lvl="1"/>
            <a:r>
              <a:rPr lang="en-GB" sz="2400" dirty="0" smtClean="0">
                <a:cs typeface="Arial" panose="020B0604020202020204" pitchFamily="34" charset="0"/>
              </a:rPr>
              <a:t>74 have between 7 and 12 schools (7.6%)</a:t>
            </a:r>
          </a:p>
          <a:p>
            <a:pPr lvl="1"/>
            <a:r>
              <a:rPr lang="en-GB" sz="2400" dirty="0" smtClean="0">
                <a:cs typeface="Arial" panose="020B0604020202020204" pitchFamily="34" charset="0"/>
              </a:rPr>
              <a:t>20 have between 13 and 25 schools (2%)</a:t>
            </a:r>
          </a:p>
          <a:p>
            <a:pPr lvl="1"/>
            <a:r>
              <a:rPr lang="en-GB" sz="2400" dirty="0" smtClean="0">
                <a:cs typeface="Arial" panose="020B0604020202020204" pitchFamily="34" charset="0"/>
              </a:rPr>
              <a:t>13 have more than 25 schools (1.3%)</a:t>
            </a: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4" y="416477"/>
            <a:ext cx="8663658" cy="7176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9999"/>
                </a:solidFill>
              </a:rPr>
              <a:t>The </a:t>
            </a:r>
            <a:r>
              <a:rPr lang="en-GB" b="1" dirty="0">
                <a:solidFill>
                  <a:srgbClr val="009999"/>
                </a:solidFill>
              </a:rPr>
              <a:t>System </a:t>
            </a:r>
            <a:r>
              <a:rPr lang="en-GB" b="1" dirty="0" smtClean="0">
                <a:solidFill>
                  <a:srgbClr val="009999"/>
                </a:solidFill>
              </a:rPr>
              <a:t>growth model 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58800" y="1317625"/>
            <a:ext cx="5262451" cy="434975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>
                <a:cs typeface="Arial" panose="020B0604020202020204" pitchFamily="34" charset="0"/>
              </a:rPr>
              <a:t>Starter Trusts</a:t>
            </a:r>
          </a:p>
          <a:p>
            <a:pPr lvl="1"/>
            <a:r>
              <a:rPr lang="en-GB" dirty="0" smtClean="0">
                <a:cs typeface="Arial" panose="020B0604020202020204" pitchFamily="34" charset="0"/>
              </a:rPr>
              <a:t>1-5 schools</a:t>
            </a:r>
          </a:p>
          <a:p>
            <a:pPr lvl="1"/>
            <a:r>
              <a:rPr lang="en-GB" dirty="0" smtClean="0">
                <a:cs typeface="Arial" panose="020B0604020202020204" pitchFamily="34" charset="0"/>
              </a:rPr>
              <a:t>Up to 1000-1200 students</a:t>
            </a:r>
          </a:p>
          <a:p>
            <a:pPr lvl="1"/>
            <a:r>
              <a:rPr lang="en-GB" dirty="0" smtClean="0">
                <a:cs typeface="Arial" panose="020B0604020202020204" pitchFamily="34" charset="0"/>
              </a:rPr>
              <a:t>Within single LA and Region</a:t>
            </a:r>
          </a:p>
          <a:p>
            <a:r>
              <a:rPr lang="en-GB" b="1" dirty="0" smtClean="0">
                <a:cs typeface="Arial" panose="020B0604020202020204" pitchFamily="34" charset="0"/>
              </a:rPr>
              <a:t>Established Trusts</a:t>
            </a:r>
          </a:p>
          <a:p>
            <a:pPr lvl="1"/>
            <a:r>
              <a:rPr lang="en-GB" dirty="0" smtClean="0">
                <a:cs typeface="Arial" panose="020B0604020202020204" pitchFamily="34" charset="0"/>
              </a:rPr>
              <a:t>5-15 schools</a:t>
            </a:r>
          </a:p>
          <a:p>
            <a:pPr lvl="1"/>
            <a:r>
              <a:rPr lang="en-GB" dirty="0" smtClean="0">
                <a:cs typeface="Arial" panose="020B0604020202020204" pitchFamily="34" charset="0"/>
              </a:rPr>
              <a:t>Up to 5000 students</a:t>
            </a:r>
          </a:p>
          <a:p>
            <a:pPr lvl="1"/>
            <a:r>
              <a:rPr lang="en-GB" dirty="0" smtClean="0">
                <a:cs typeface="Arial" panose="020B0604020202020204" pitchFamily="34" charset="0"/>
              </a:rPr>
              <a:t>More than one LA and likely to be single region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220497" y="1286646"/>
            <a:ext cx="5168831" cy="4349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cs typeface="Arial" panose="020B0604020202020204" pitchFamily="34" charset="0"/>
              </a:rPr>
              <a:t>Regional Trusts</a:t>
            </a:r>
          </a:p>
          <a:p>
            <a:pPr lvl="1"/>
            <a:r>
              <a:rPr lang="en-GB" dirty="0">
                <a:cs typeface="Arial" panose="020B0604020202020204" pitchFamily="34" charset="0"/>
              </a:rPr>
              <a:t>15-30 schools</a:t>
            </a:r>
          </a:p>
          <a:p>
            <a:pPr lvl="1"/>
            <a:r>
              <a:rPr lang="en-GB" dirty="0" err="1">
                <a:cs typeface="Arial" panose="020B0604020202020204" pitchFamily="34" charset="0"/>
              </a:rPr>
              <a:t>Approx</a:t>
            </a:r>
            <a:r>
              <a:rPr lang="en-GB" dirty="0">
                <a:cs typeface="Arial" panose="020B0604020202020204" pitchFamily="34" charset="0"/>
              </a:rPr>
              <a:t> 10000-12000 students</a:t>
            </a:r>
          </a:p>
          <a:p>
            <a:pPr lvl="1"/>
            <a:r>
              <a:rPr lang="en-GB" dirty="0">
                <a:cs typeface="Arial" panose="020B0604020202020204" pitchFamily="34" charset="0"/>
              </a:rPr>
              <a:t>Likely to be in more than one region</a:t>
            </a:r>
          </a:p>
          <a:p>
            <a:r>
              <a:rPr lang="en-GB" b="1" dirty="0">
                <a:cs typeface="Arial" panose="020B0604020202020204" pitchFamily="34" charset="0"/>
              </a:rPr>
              <a:t>System Trusts</a:t>
            </a:r>
          </a:p>
          <a:p>
            <a:pPr lvl="1"/>
            <a:r>
              <a:rPr lang="en-GB" dirty="0">
                <a:cs typeface="Arial" panose="020B0604020202020204" pitchFamily="34" charset="0"/>
              </a:rPr>
              <a:t>30+ schools</a:t>
            </a:r>
          </a:p>
          <a:p>
            <a:pPr lvl="1"/>
            <a:r>
              <a:rPr lang="en-GB" dirty="0">
                <a:cs typeface="Arial" panose="020B0604020202020204" pitchFamily="34" charset="0"/>
              </a:rPr>
              <a:t>12K students and beyond</a:t>
            </a:r>
          </a:p>
          <a:p>
            <a:pPr lvl="1"/>
            <a:r>
              <a:rPr lang="en-GB" dirty="0">
                <a:cs typeface="Arial" panose="020B0604020202020204" pitchFamily="34" charset="0"/>
              </a:rPr>
              <a:t>Working across the system in 3 or more RSC regions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17" y="207264"/>
            <a:ext cx="5522670" cy="7223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999"/>
                </a:solidFill>
              </a:rPr>
              <a:t>The structure  </a:t>
            </a:r>
            <a:endParaRPr lang="en-US" b="1" dirty="0">
              <a:solidFill>
                <a:srgbClr val="0099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5868474"/>
            <a:ext cx="12192000" cy="103409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23" y="1904586"/>
            <a:ext cx="10669928" cy="2551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3789" y="2446986"/>
            <a:ext cx="317035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Board of Trustees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CEO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340241"/>
            <a:ext cx="9144000" cy="717698"/>
          </a:xfrm>
        </p:spPr>
        <p:txBody>
          <a:bodyPr/>
          <a:lstStyle/>
          <a:p>
            <a:r>
              <a:rPr lang="en-GB" b="1" dirty="0" smtClean="0">
                <a:solidFill>
                  <a:srgbClr val="009999"/>
                </a:solidFill>
              </a:rPr>
              <a:t>Due diligence </a:t>
            </a:r>
            <a:r>
              <a:rPr lang="en-GB" b="1" dirty="0">
                <a:solidFill>
                  <a:srgbClr val="009999"/>
                </a:solidFill>
              </a:rPr>
              <a:t>!</a:t>
            </a:r>
            <a:endParaRPr lang="en-GB" b="1" dirty="0">
              <a:solidFill>
                <a:srgbClr val="00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53" y="1307806"/>
            <a:ext cx="4075715" cy="274904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Converting school responsibility </a:t>
            </a: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Trustee responsibility</a:t>
            </a: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CEO responsibility  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SSIO responsibility </a:t>
            </a:r>
            <a:endParaRPr lang="en-GB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CFO responsibility </a:t>
            </a:r>
            <a:endParaRPr lang="en-GB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COO responsibility </a:t>
            </a:r>
            <a:endParaRPr lang="en-GB" sz="16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5853224"/>
            <a:ext cx="12192000" cy="104934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2" y="6005695"/>
            <a:ext cx="2428875" cy="852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518" y="471688"/>
            <a:ext cx="6164217" cy="49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9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ealthFitness">
    <a:dk1>
      <a:srgbClr val="595959"/>
    </a:dk1>
    <a:lt1>
      <a:sysClr val="window" lastClr="FFFFFF"/>
    </a:lt1>
    <a:dk2>
      <a:srgbClr val="000000"/>
    </a:dk2>
    <a:lt2>
      <a:srgbClr val="DDDDDD"/>
    </a:lt2>
    <a:accent1>
      <a:srgbClr val="87A91B"/>
    </a:accent1>
    <a:accent2>
      <a:srgbClr val="FBCE11"/>
    </a:accent2>
    <a:accent3>
      <a:srgbClr val="446ED8"/>
    </a:accent3>
    <a:accent4>
      <a:srgbClr val="9D22E2"/>
    </a:accent4>
    <a:accent5>
      <a:srgbClr val="FE9E00"/>
    </a:accent5>
    <a:accent6>
      <a:srgbClr val="DF5327"/>
    </a:accent6>
    <a:hlink>
      <a:srgbClr val="446ED8"/>
    </a:hlink>
    <a:folHlink>
      <a:srgbClr val="828282"/>
    </a:folHlink>
  </a:clrScheme>
</a:themeOverride>
</file>

<file path=ppt/theme/themeOverride2.xml><?xml version="1.0" encoding="utf-8"?>
<a:themeOverride xmlns:a="http://schemas.openxmlformats.org/drawingml/2006/main">
  <a:clrScheme name="HealthFitness">
    <a:dk1>
      <a:srgbClr val="595959"/>
    </a:dk1>
    <a:lt1>
      <a:sysClr val="window" lastClr="FFFFFF"/>
    </a:lt1>
    <a:dk2>
      <a:srgbClr val="000000"/>
    </a:dk2>
    <a:lt2>
      <a:srgbClr val="DDDDDD"/>
    </a:lt2>
    <a:accent1>
      <a:srgbClr val="87A91B"/>
    </a:accent1>
    <a:accent2>
      <a:srgbClr val="FBCE11"/>
    </a:accent2>
    <a:accent3>
      <a:srgbClr val="446ED8"/>
    </a:accent3>
    <a:accent4>
      <a:srgbClr val="9D22E2"/>
    </a:accent4>
    <a:accent5>
      <a:srgbClr val="FE9E00"/>
    </a:accent5>
    <a:accent6>
      <a:srgbClr val="DF5327"/>
    </a:accent6>
    <a:hlink>
      <a:srgbClr val="446ED8"/>
    </a:hlink>
    <a:folHlink>
      <a:srgbClr val="828282"/>
    </a:folHlink>
  </a:clrScheme>
</a:themeOverride>
</file>

<file path=ppt/theme/themeOverride3.xml><?xml version="1.0" encoding="utf-8"?>
<a:themeOverride xmlns:a="http://schemas.openxmlformats.org/drawingml/2006/main">
  <a:clrScheme name="HealthFitness">
    <a:dk1>
      <a:srgbClr val="595959"/>
    </a:dk1>
    <a:lt1>
      <a:sysClr val="window" lastClr="FFFFFF"/>
    </a:lt1>
    <a:dk2>
      <a:srgbClr val="000000"/>
    </a:dk2>
    <a:lt2>
      <a:srgbClr val="DDDDDD"/>
    </a:lt2>
    <a:accent1>
      <a:srgbClr val="87A91B"/>
    </a:accent1>
    <a:accent2>
      <a:srgbClr val="FBCE11"/>
    </a:accent2>
    <a:accent3>
      <a:srgbClr val="446ED8"/>
    </a:accent3>
    <a:accent4>
      <a:srgbClr val="9D22E2"/>
    </a:accent4>
    <a:accent5>
      <a:srgbClr val="FE9E00"/>
    </a:accent5>
    <a:accent6>
      <a:srgbClr val="DF5327"/>
    </a:accent6>
    <a:hlink>
      <a:srgbClr val="446ED8"/>
    </a:hlink>
    <a:folHlink>
      <a:srgbClr val="82828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Health Fitness 16x9</vt:lpstr>
      <vt:lpstr>PowerPoint Presentation</vt:lpstr>
      <vt:lpstr>I’m Not!</vt:lpstr>
      <vt:lpstr>Turn a dilemma in to an opportunity !</vt:lpstr>
      <vt:lpstr>Why form or join a MAT?</vt:lpstr>
      <vt:lpstr>The System in Capacity Terms </vt:lpstr>
      <vt:lpstr>The System in Capacity Terms </vt:lpstr>
      <vt:lpstr>The System growth model </vt:lpstr>
      <vt:lpstr>The structure  </vt:lpstr>
      <vt:lpstr>Due diligence !</vt:lpstr>
      <vt:lpstr>Key Documents ?</vt:lpstr>
      <vt:lpstr>challenges</vt:lpstr>
      <vt:lpstr>Typical trust non negotiables</vt:lpstr>
      <vt:lpstr>WATERTON ACADEMY TRUST in action</vt:lpstr>
      <vt:lpstr>In Conclusion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2014-06-05T17:55:33Z</dcterms:created>
  <dcterms:modified xsi:type="dcterms:W3CDTF">2016-06-21T06:29:23Z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