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22" r:id="rId3"/>
    <p:sldId id="287" r:id="rId4"/>
    <p:sldId id="289" r:id="rId5"/>
    <p:sldId id="290" r:id="rId6"/>
    <p:sldId id="292" r:id="rId7"/>
    <p:sldId id="291" r:id="rId8"/>
    <p:sldId id="311" r:id="rId9"/>
    <p:sldId id="293" r:id="rId10"/>
    <p:sldId id="294" r:id="rId11"/>
    <p:sldId id="295" r:id="rId12"/>
    <p:sldId id="297" r:id="rId13"/>
    <p:sldId id="299" r:id="rId14"/>
    <p:sldId id="303" r:id="rId15"/>
    <p:sldId id="274" r:id="rId16"/>
    <p:sldId id="307" r:id="rId17"/>
    <p:sldId id="319" r:id="rId18"/>
    <p:sldId id="320" r:id="rId19"/>
    <p:sldId id="321" r:id="rId20"/>
    <p:sldId id="308" r:id="rId21"/>
    <p:sldId id="316" r:id="rId22"/>
    <p:sldId id="317" r:id="rId23"/>
    <p:sldId id="315" r:id="rId24"/>
    <p:sldId id="318" r:id="rId25"/>
    <p:sldId id="310" r:id="rId26"/>
    <p:sldId id="280" r:id="rId27"/>
    <p:sldId id="284" r:id="rId28"/>
    <p:sldId id="281" r:id="rId2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B5B"/>
    <a:srgbClr val="F54C00"/>
    <a:srgbClr val="FC7C00"/>
    <a:srgbClr val="A3BD0B"/>
    <a:srgbClr val="8F278F"/>
    <a:srgbClr val="FFB300"/>
    <a:srgbClr val="775BA9"/>
    <a:srgbClr val="158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0898" autoAdjust="0"/>
  </p:normalViewPr>
  <p:slideViewPr>
    <p:cSldViewPr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19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40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537" y="0"/>
            <a:ext cx="2945139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934"/>
            <a:ext cx="2945140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537" y="9430934"/>
            <a:ext cx="2945139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180E626-FB4B-4F38-B0B4-DB0236A2F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3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40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537" y="0"/>
            <a:ext cx="2945139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838" y="4715467"/>
            <a:ext cx="4986001" cy="44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34"/>
            <a:ext cx="2945140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537" y="9430934"/>
            <a:ext cx="2945139" cy="4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996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24E3B09-7DC0-4752-8B51-5EBC0AF83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E3B09-7DC0-4752-8B51-5EBC0AF8346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6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project improved teachers and teachers reporting impact on  pupils – improving year on year  and verified by pupils surveys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9DBF5A-414F-4AAD-9D9F-9F9C6EECADE2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840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D0088D-B269-46FB-99E2-1F08415B2771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500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F7060-4D95-4F83-B2A4-E861A2B4F842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719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78003-C529-479D-9AC0-850EE94C2217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41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7452FF-41DE-4770-BF51-8267390E6FAE}" type="slidenum">
              <a:rPr lang="en-GB" altLang="en-US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17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11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Science Learning Centres network</a:t>
            </a:r>
          </a:p>
        </p:txBody>
      </p:sp>
    </p:spTree>
    <p:extLst>
      <p:ext uri="{BB962C8B-B14F-4D97-AF65-F5344CB8AC3E}">
        <p14:creationId xmlns:p14="http://schemas.microsoft.com/office/powerpoint/2010/main" val="4237484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92262A-8C59-4D65-99D5-BA7B8BF42671}" type="slidenum">
              <a:rPr lang="en-GB" altLang="en-US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32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E3B09-7DC0-4752-8B51-5EBC0AF8346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6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7405-1934-4DDD-A3D6-6BEF13066B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9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Myscience: </a:t>
            </a:r>
          </a:p>
          <a:p>
            <a:pPr marL="0" indent="0">
              <a:buNone/>
            </a:pPr>
            <a:r>
              <a:rPr lang="en-GB" sz="1200" dirty="0" smtClean="0"/>
              <a:t>Established in 2004 by the Universities of York, Leeds, Sheffield and Sheffield Hallam, Myscience is developing and supporting teachers, technicians and others working in STEM education</a:t>
            </a:r>
          </a:p>
          <a:p>
            <a:endParaRPr lang="en-GB" sz="1400" dirty="0" smtClean="0"/>
          </a:p>
          <a:p>
            <a:pPr>
              <a:buNone/>
            </a:pPr>
            <a:r>
              <a:rPr lang="en-GB" sz="1200" b="1" dirty="0" smtClean="0"/>
              <a:t>Myscience manages:</a:t>
            </a:r>
          </a:p>
          <a:p>
            <a:r>
              <a:rPr lang="en-GB" sz="1200" dirty="0" smtClean="0"/>
              <a:t>the National Science Learning Network on behalf of the Wellcome Trust and the Department for Education;</a:t>
            </a:r>
          </a:p>
          <a:p>
            <a:r>
              <a:rPr lang="en-GB" sz="1200" dirty="0" smtClean="0"/>
              <a:t>the National STEM Centre on behalf of the Gatsby Foundation; and </a:t>
            </a:r>
          </a:p>
          <a:p>
            <a:r>
              <a:rPr lang="en-GB" sz="1200" dirty="0" smtClean="0"/>
              <a:t>a number of other STEM programmes.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9B94F-68B3-4F61-BEC0-2CAD0A5290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7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7405-1934-4DDD-A3D6-6BEF13066B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1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7405-1934-4DDD-A3D6-6BEF13066B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5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92350" y="685800"/>
            <a:ext cx="2078038" cy="1557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2382838"/>
            <a:ext cx="5032375" cy="6075362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The Gatsby Foundation has published a report by Sir John Holman of York University, examining what pragmatic actions could be taken to improve career guidance in England’s secondary schools and colleges. </a:t>
            </a: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 Six countries were studied where both career guidance and educational results are good – the Netherlands, Germany, Hong Kong, Finland, Canada and Ireland - as well as five independent schools in England.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 Eight benchmarks were developed that identify different dimensions of good career guidance: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A stable and embedded programme of career education and guidance, known and understood by pupils, parents, teachers, governors and employers.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Good quality information about future options and opportunities, supported by informed advisers.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Opportunities for advice and support tailored to individual needs.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Curriculum learning linked with careers.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Multiple opportunities to learn from employers about work, employment and valued skills.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First-hand experiences of the workplace through visits, shadowing and/or work experience.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An understanding of the full range of available learning opportunities in a range of settings.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Opportunities for guidance interviews with an internal or external, appropriately trained career adviser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 A survey of secondary schools found that none fulfilled more than five of the eight benchmarks, but many partially fulfilled them and didn’t need to do much to get there.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 PricewaterhouseCoopers estimates the cost of implementing the benchmarks across England as £207m in the first year and £173m per annum thereafter.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The avoided cost of one less pupil becoming NEET would be enough to provide career guidance to the benchmark level for 280 pupils.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 Shorter term benefits also accrue, including better motivation and higher attainment.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 Ten recommendations include: every school being required to have a published Careers Plan; the remit of the National Careers Service (NCS) being extended to schools; every school having a governor responsible for encouraging employer engagement; existing ‘young ambassador’ programmes being extended.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E3B68A-8E0A-4AC0-B5BA-7743C9BE5099}" type="slidenum">
              <a:rPr lang="en-GB" altLang="en-US" sz="1300">
                <a:latin typeface="Times New Roman" panose="02020603050405020304" pitchFamily="18" charset="0"/>
              </a:rPr>
              <a:pPr eaLnBrk="1" hangingPunct="1"/>
              <a:t>8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40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BD1886-982A-4798-AF9C-AD26A1C39C95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33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Link between subject and career interest – it is necessary but not sufficient but need to have career element in addition to good teaching and learning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C15EC4-AAA9-473F-A79D-47CCD53A41F5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35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738" y="1841500"/>
            <a:ext cx="687070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713163"/>
            <a:ext cx="6870700" cy="90805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11250"/>
            <a:ext cx="2523768" cy="10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10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65813" y="941388"/>
            <a:ext cx="1724025" cy="4694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93738" y="941388"/>
            <a:ext cx="5019675" cy="469423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96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7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34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52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9138" y="1700808"/>
            <a:ext cx="3708846" cy="39348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16" y="1700808"/>
            <a:ext cx="3816424" cy="39348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450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915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7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543550" y="198438"/>
            <a:ext cx="2049463" cy="234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00.00.00</a:t>
            </a:r>
          </a:p>
        </p:txBody>
      </p:sp>
    </p:spTree>
    <p:extLst>
      <p:ext uri="{BB962C8B-B14F-4D97-AF65-F5344CB8AC3E}">
        <p14:creationId xmlns:p14="http://schemas.microsoft.com/office/powerpoint/2010/main" val="312952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3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04664"/>
            <a:ext cx="783870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28800"/>
            <a:ext cx="7813302" cy="40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11250"/>
            <a:ext cx="2523768" cy="10113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45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55600" indent="1857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896938" indent="-3810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728663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1141413" indent="-376238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598613" indent="-3762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055813" indent="-3762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2513013" indent="-3762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2970213" indent="-3762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genious-science.eu/web/guest/practic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An1_64jQY8U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m.org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19138" y="1628800"/>
            <a:ext cx="7813302" cy="36676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ctr">
              <a:buNone/>
              <a:defRPr/>
            </a:pPr>
            <a:endParaRPr lang="en-GB" sz="3600" dirty="0" smtClean="0"/>
          </a:p>
          <a:p>
            <a:pPr marL="0" indent="0" algn="ctr">
              <a:buNone/>
              <a:defRPr/>
            </a:pPr>
            <a:r>
              <a:rPr lang="en-GB" sz="3600" dirty="0" smtClean="0"/>
              <a:t>SCHOOLS </a:t>
            </a:r>
            <a:r>
              <a:rPr lang="en-GB" sz="3600" dirty="0" err="1"/>
              <a:t>NorthEast’s</a:t>
            </a:r>
            <a:r>
              <a:rPr lang="en-GB" sz="3600" dirty="0"/>
              <a:t> </a:t>
            </a:r>
            <a:r>
              <a:rPr lang="en-GB" sz="3600" dirty="0" err="1"/>
              <a:t>FutureReady</a:t>
            </a:r>
            <a:r>
              <a:rPr lang="en-GB" sz="3600" dirty="0"/>
              <a:t> Conference 2016</a:t>
            </a:r>
            <a:endParaRPr lang="en-GB" sz="3600" dirty="0">
              <a:solidFill>
                <a:srgbClr val="4D4D4D"/>
              </a:solidFill>
              <a:ea typeface="MS PGothic" charset="0"/>
              <a:cs typeface="MS PGothic" charset="0"/>
            </a:endParaRPr>
          </a:p>
          <a:p>
            <a:pPr marL="0" indent="0" algn="ctr">
              <a:buNone/>
              <a:defRPr/>
            </a:pPr>
            <a:endParaRPr lang="en-GB" sz="3600" dirty="0" smtClean="0">
              <a:solidFill>
                <a:srgbClr val="4D4D4D"/>
              </a:solidFill>
              <a:ea typeface="MS PGothic" charset="0"/>
              <a:cs typeface="MS PGothic" charset="0"/>
            </a:endParaRPr>
          </a:p>
          <a:p>
            <a:pPr marL="0" indent="0" algn="ctr">
              <a:buNone/>
              <a:defRPr/>
            </a:pPr>
            <a:r>
              <a:rPr lang="en-GB" sz="3600" dirty="0" smtClean="0">
                <a:solidFill>
                  <a:srgbClr val="4D4D4D"/>
                </a:solidFill>
                <a:ea typeface="MS PGothic" charset="0"/>
                <a:cs typeface="MS PGothic" charset="0"/>
              </a:rPr>
              <a:t>Thursday 4 </a:t>
            </a:r>
            <a:r>
              <a:rPr lang="en-GB" sz="3600" dirty="0">
                <a:solidFill>
                  <a:srgbClr val="4D4D4D"/>
                </a:solidFill>
                <a:ea typeface="MS PGothic" charset="0"/>
                <a:cs typeface="MS PGothic" charset="0"/>
              </a:rPr>
              <a:t>January 2016</a:t>
            </a:r>
          </a:p>
          <a:p>
            <a:pPr marL="0" indent="0" algn="ctr" eaLnBrk="1" hangingPunct="1">
              <a:buNone/>
              <a:defRPr/>
            </a:pPr>
            <a:endParaRPr lang="en-US" sz="3600" dirty="0" smtClean="0">
              <a:latin typeface="+mn-lt"/>
              <a:ea typeface="MS PGothic" charset="0"/>
              <a:cs typeface="MS PGothic" charset="0"/>
            </a:endParaRPr>
          </a:p>
          <a:p>
            <a:pPr marL="0" indent="0" algn="ctr" eaLnBrk="1" hangingPunct="1">
              <a:buNone/>
              <a:defRPr/>
            </a:pPr>
            <a:endParaRPr lang="en-US" dirty="0" smtClean="0">
              <a:solidFill>
                <a:srgbClr val="E41B5B"/>
              </a:solidFill>
              <a:latin typeface="+mn-lt"/>
              <a:ea typeface="MS PGothic" charset="0"/>
              <a:cs typeface="MS PGothic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rgbClr val="E41B5B"/>
                </a:solidFill>
                <a:latin typeface="+mn-lt"/>
                <a:ea typeface="MS PGothic" charset="0"/>
                <a:cs typeface="MS PGothic" charset="0"/>
              </a:rPr>
              <a:t>Gill Collinson</a:t>
            </a:r>
          </a:p>
          <a:p>
            <a:pPr marL="0" indent="0" algn="ctr" eaLnBrk="1" hangingPunct="1">
              <a:buNone/>
              <a:defRPr/>
            </a:pPr>
            <a:endParaRPr lang="en-US" sz="2800" dirty="0" smtClean="0">
              <a:solidFill>
                <a:srgbClr val="E41B5B"/>
              </a:solidFill>
              <a:latin typeface="+mn-lt"/>
              <a:ea typeface="MS PGothic" charset="0"/>
              <a:cs typeface="MS PGothic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rgbClr val="E41B5B"/>
                </a:solidFill>
                <a:ea typeface="MS PGothic" charset="0"/>
                <a:cs typeface="MS PGothic" charset="0"/>
              </a:rPr>
              <a:t>Head of Centre – National STEM Learning Centre and Network</a:t>
            </a:r>
            <a:endParaRPr lang="en-US" sz="2800" dirty="0">
              <a:solidFill>
                <a:srgbClr val="E41B5B"/>
              </a:solidFill>
              <a:latin typeface="+mn-lt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88" y="1268413"/>
            <a:ext cx="5141912" cy="4710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55600" lvl="1"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Researched </a:t>
            </a:r>
          </a:p>
          <a:p>
            <a:pPr marL="1079500" lvl="1" indent="-342900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GB" sz="1600" i="1" dirty="0">
                <a:solidFill>
                  <a:srgbClr val="002060"/>
                </a:solidFill>
                <a:latin typeface="+mj-lt"/>
              </a:rPr>
              <a:t>School – Industry partnerships  </a:t>
            </a:r>
            <a:r>
              <a:rPr lang="en-GB" sz="1400" i="1" dirty="0">
                <a:solidFill>
                  <a:srgbClr val="002060"/>
                </a:solidFill>
                <a:latin typeface="+mj-lt"/>
              </a:rPr>
              <a:t>(Theory /Practice/ Needs Analysis) </a:t>
            </a:r>
            <a:endParaRPr lang="en-GB" sz="1600" i="1" dirty="0">
              <a:solidFill>
                <a:srgbClr val="002060"/>
              </a:solidFill>
              <a:latin typeface="+mj-lt"/>
            </a:endParaRPr>
          </a:p>
          <a:p>
            <a:pPr marL="1079500" lvl="1" indent="-342900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GB" sz="1600" i="1" dirty="0">
                <a:solidFill>
                  <a:srgbClr val="002060"/>
                </a:solidFill>
                <a:latin typeface="+mj-lt"/>
              </a:rPr>
              <a:t>views and attitudes of students and teachers + factors influencing career aspirations</a:t>
            </a:r>
          </a:p>
          <a:p>
            <a:pPr marL="627063" lvl="1" indent="-27146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Tested and evaluated existing innovations in STEM education</a:t>
            </a:r>
          </a:p>
          <a:p>
            <a:pPr marL="627063" lvl="1" indent="-27146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Created new innovative activities in STEM education, career advice and teacher development </a:t>
            </a:r>
            <a:r>
              <a:rPr lang="en-GB" sz="1400" dirty="0">
                <a:solidFill>
                  <a:srgbClr val="002060"/>
                </a:solidFill>
                <a:latin typeface="+mj-lt"/>
              </a:rPr>
              <a:t>(face-to-face and online) </a:t>
            </a:r>
          </a:p>
          <a:p>
            <a:pPr marL="627063" lvl="1" indent="-27146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Created a European repository of educational activities and programmes in STEM subjects developed by industry partners  </a:t>
            </a:r>
            <a:r>
              <a:rPr lang="en-GB" sz="1200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GB" sz="1200" dirty="0">
                <a:solidFill>
                  <a:srgbClr val="002060"/>
                </a:solidFill>
                <a:latin typeface="+mj-lt"/>
                <a:hlinkClick r:id="rId2"/>
              </a:rPr>
              <a:t>http://www.ingenious-science.eu/web/guest/practices</a:t>
            </a:r>
            <a:r>
              <a:rPr lang="en-GB" sz="16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627063" lvl="1" indent="-27146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Developed a broader network of </a:t>
            </a:r>
            <a:r>
              <a:rPr lang="en-GB" sz="1600" dirty="0" err="1">
                <a:solidFill>
                  <a:srgbClr val="002060"/>
                </a:solidFill>
                <a:latin typeface="+mj-lt"/>
              </a:rPr>
              <a:t>inGenious</a:t>
            </a:r>
            <a:r>
              <a:rPr lang="en-GB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community partners</a:t>
            </a:r>
            <a:endParaRPr lang="en-GB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23" y="1844824"/>
            <a:ext cx="3681795" cy="35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385763" y="255588"/>
            <a:ext cx="8218487" cy="1143000"/>
          </a:xfrm>
        </p:spPr>
        <p:txBody>
          <a:bodyPr/>
          <a:lstStyle/>
          <a:p>
            <a:r>
              <a:rPr lang="en-GB" altLang="en-US" smtClean="0"/>
              <a:t>ECB – inGenious (2011-2014)</a:t>
            </a:r>
          </a:p>
        </p:txBody>
      </p:sp>
    </p:spTree>
    <p:extLst>
      <p:ext uri="{BB962C8B-B14F-4D97-AF65-F5344CB8AC3E}">
        <p14:creationId xmlns:p14="http://schemas.microsoft.com/office/powerpoint/2010/main" val="19123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2988" y="1700213"/>
            <a:ext cx="7777162" cy="44627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41% of students said that they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DO NOT </a:t>
            </a: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learn about jobs and career opportunities in school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(49% in UK!)</a:t>
            </a:r>
          </a:p>
          <a:p>
            <a:pPr marL="457200" indent="-457200"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79% of teachers said their pupils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knew little </a:t>
            </a: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about job opportunities in STEM subjects</a:t>
            </a:r>
          </a:p>
          <a:p>
            <a:pPr marL="457200" indent="-457200"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97% of teachers believed in the necessity of teaching STEM in a real-life context </a:t>
            </a:r>
          </a:p>
          <a:p>
            <a:pPr marL="457200" indent="-457200"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96% felt that they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need to know more </a:t>
            </a: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about recent scientific discoveries and industrial applications</a:t>
            </a:r>
          </a:p>
          <a:p>
            <a:pPr marL="457200" indent="-457200"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During 3 years preceding the project 45% of schools had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no experience </a:t>
            </a:r>
            <a:r>
              <a:rPr lang="en-GB" sz="2000" dirty="0">
                <a:solidFill>
                  <a:srgbClr val="002060"/>
                </a:solidFill>
                <a:latin typeface="Arial" charset="0"/>
                <a:cs typeface="Arial" charset="0"/>
              </a:rPr>
              <a:t>in running a hands-on activity provided by industry while 58% said that did not carry hands-on activities in which an industry representative participated</a:t>
            </a:r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  <a:endParaRPr lang="en-GB" sz="1600" u="sng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Ingenious – what students and teachers told us ….</a:t>
            </a:r>
          </a:p>
        </p:txBody>
      </p:sp>
    </p:spTree>
    <p:extLst>
      <p:ext uri="{BB962C8B-B14F-4D97-AF65-F5344CB8AC3E}">
        <p14:creationId xmlns:p14="http://schemas.microsoft.com/office/powerpoint/2010/main" val="4032308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0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854200"/>
            <a:ext cx="38528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297841"/>
              </p:ext>
            </p:extLst>
          </p:nvPr>
        </p:nvGraphicFramePr>
        <p:xfrm>
          <a:off x="4424362" y="4218515"/>
          <a:ext cx="4140201" cy="1644651"/>
        </p:xfrm>
        <a:graphic>
          <a:graphicData uri="http://schemas.openxmlformats.org/drawingml/2006/table">
            <a:tbl>
              <a:tblPr firstRow="1" firstCol="1" bandRow="1"/>
              <a:tblGrid>
                <a:gridCol w="1662131"/>
                <a:gridCol w="309394"/>
                <a:gridCol w="1051479"/>
                <a:gridCol w="1117197"/>
              </a:tblGrid>
              <a:tr h="436141">
                <a:tc>
                  <a:txBody>
                    <a:bodyPr/>
                    <a:lstStyle/>
                    <a:p>
                      <a:pPr marL="279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28575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371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 would like to get a job related to science or technology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 w="28575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1085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n=14141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disagree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agree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90">
                <a:tc gridSpan="2">
                  <a:txBody>
                    <a:bodyPr/>
                    <a:lstStyle/>
                    <a:p>
                      <a:pPr marL="495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 don’t learn </a:t>
                      </a:r>
                      <a:r>
                        <a:rPr lang="en-US" sz="12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about STEM</a:t>
                      </a:r>
                      <a:r>
                        <a:rPr lang="en-US" sz="1200" b="1" i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careers in school </a:t>
                      </a:r>
                      <a:endParaRPr lang="en-GB" sz="1800" b="1" i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7365D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57%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17365D"/>
                          </a:solidFill>
                          <a:effectLst/>
                          <a:latin typeface="+mn-lt"/>
                          <a:ea typeface="Times New Roman"/>
                        </a:rPr>
                        <a:t>43</a:t>
                      </a:r>
                      <a:r>
                        <a:rPr lang="en-US" sz="1600" dirty="0">
                          <a:solidFill>
                            <a:srgbClr val="17365D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76" marR="68576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03935">
                <a:tc gridSpan="2">
                  <a:txBody>
                    <a:bodyPr/>
                    <a:lstStyle/>
                    <a:p>
                      <a:pPr marL="495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 learn about STEM</a:t>
                      </a:r>
                      <a:r>
                        <a:rPr lang="en-US" sz="1200" b="1" i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careers in school </a:t>
                      </a:r>
                      <a:endParaRPr lang="en-GB" sz="1800" b="1" i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7365D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37%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7365D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63%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Up Arrow 18"/>
          <p:cNvSpPr/>
          <p:nvPr/>
        </p:nvSpPr>
        <p:spPr>
          <a:xfrm>
            <a:off x="8769117" y="5548841"/>
            <a:ext cx="133350" cy="3143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3342" name="Rectangle 16"/>
          <p:cNvSpPr>
            <a:spLocks noChangeArrowheads="1"/>
          </p:cNvSpPr>
          <p:nvPr/>
        </p:nvSpPr>
        <p:spPr bwMode="auto">
          <a:xfrm>
            <a:off x="8532019" y="5178384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+20%</a:t>
            </a:r>
            <a:endParaRPr lang="en-GB" altLang="en-US" sz="1800" dirty="0">
              <a:latin typeface="Calibri" panose="020F0502020204030204" pitchFamily="34" charset="0"/>
            </a:endParaRPr>
          </a:p>
        </p:txBody>
      </p:sp>
      <p:sp>
        <p:nvSpPr>
          <p:cNvPr id="13343" name="TextBox 20"/>
          <p:cNvSpPr txBox="1">
            <a:spLocks noChangeArrowheads="1"/>
          </p:cNvSpPr>
          <p:nvPr/>
        </p:nvSpPr>
        <p:spPr bwMode="auto">
          <a:xfrm>
            <a:off x="900113" y="1484313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2060"/>
                </a:solidFill>
              </a:rPr>
              <a:t>Interest in STEM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56100" y="1976438"/>
            <a:ext cx="4572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GB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Interest in STEM subject 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and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 enjoyment of lessons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marL="269875" eaLnBrk="1" hangingPunct="1">
              <a:spcBef>
                <a:spcPts val="1200"/>
              </a:spcBef>
              <a:defRPr/>
            </a:pP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is a  necessary pre-condition for career aspirations,  </a:t>
            </a:r>
          </a:p>
          <a:p>
            <a:pPr marL="269875" eaLnBrk="1" hangingPunct="1">
              <a:spcBef>
                <a:spcPts val="1200"/>
              </a:spcBef>
              <a:defRPr/>
            </a:pP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yet it is not sufficient and many young people, especially girls, who generally  like STEM, don’t think of it as their future career choice	</a:t>
            </a:r>
          </a:p>
        </p:txBody>
      </p:sp>
      <p:sp>
        <p:nvSpPr>
          <p:cNvPr id="13345" name="Rectangle 22"/>
          <p:cNvSpPr>
            <a:spLocks noChangeArrowheads="1"/>
          </p:cNvSpPr>
          <p:nvPr/>
        </p:nvSpPr>
        <p:spPr bwMode="auto">
          <a:xfrm>
            <a:off x="250825" y="4762500"/>
            <a:ext cx="3689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en-US" sz="1400" b="1">
                <a:solidFill>
                  <a:srgbClr val="002060"/>
                </a:solidFill>
              </a:rPr>
              <a:t>School experiences</a:t>
            </a:r>
            <a:r>
              <a:rPr lang="en-GB" altLang="en-US" sz="1400">
                <a:solidFill>
                  <a:srgbClr val="002060"/>
                </a:solidFill>
              </a:rPr>
              <a:t> of learning STEM subjects and receiving career advice are very important in moving STEM interest into career aspirations</a:t>
            </a:r>
            <a:endParaRPr lang="en-GB" altLang="en-US" sz="1400" i="1">
              <a:solidFill>
                <a:srgbClr val="002060"/>
              </a:solidFill>
            </a:endParaRPr>
          </a:p>
        </p:txBody>
      </p:sp>
      <p:grpSp>
        <p:nvGrpSpPr>
          <p:cNvPr id="13346" name="Group 30"/>
          <p:cNvGrpSpPr>
            <a:grpSpLocks/>
          </p:cNvGrpSpPr>
          <p:nvPr/>
        </p:nvGrpSpPr>
        <p:grpSpPr bwMode="auto">
          <a:xfrm>
            <a:off x="107950" y="55563"/>
            <a:ext cx="1603375" cy="715962"/>
            <a:chOff x="92301" y="3349077"/>
            <a:chExt cx="3106547" cy="1396921"/>
          </a:xfrm>
        </p:grpSpPr>
        <p:sp>
          <p:nvSpPr>
            <p:cNvPr id="13349" name="Rectangle 31"/>
            <p:cNvSpPr>
              <a:spLocks noChangeArrowheads="1"/>
            </p:cNvSpPr>
            <p:nvPr/>
          </p:nvSpPr>
          <p:spPr bwMode="auto">
            <a:xfrm>
              <a:off x="92301" y="3349077"/>
              <a:ext cx="3106547" cy="139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en-US" sz="1800"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endParaRPr>
            </a:p>
          </p:txBody>
        </p:sp>
        <p:pic>
          <p:nvPicPr>
            <p:cNvPr id="13350" name="Picture 2" descr="C:\Users\i.kudenko\Pictures\ECB-InG 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53" y="3548038"/>
              <a:ext cx="2804641" cy="112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47" name="TextBox 15"/>
          <p:cNvSpPr txBox="1">
            <a:spLocks noChangeArrowheads="1"/>
          </p:cNvSpPr>
          <p:nvPr/>
        </p:nvSpPr>
        <p:spPr bwMode="auto">
          <a:xfrm>
            <a:off x="4716016" y="3850215"/>
            <a:ext cx="3325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2060"/>
                </a:solidFill>
              </a:rPr>
              <a:t>Learning about STEM careers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468313" y="549275"/>
            <a:ext cx="8218487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7678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 smtClean="0"/>
              <a:t>Ingenious – what explains student career choices?</a:t>
            </a:r>
          </a:p>
        </p:txBody>
      </p:sp>
    </p:spTree>
    <p:extLst>
      <p:ext uri="{BB962C8B-B14F-4D97-AF65-F5344CB8AC3E}">
        <p14:creationId xmlns:p14="http://schemas.microsoft.com/office/powerpoint/2010/main" val="4168293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067550" cy="792163"/>
          </a:xfrm>
        </p:spPr>
        <p:txBody>
          <a:bodyPr/>
          <a:lstStyle/>
          <a:p>
            <a:r>
              <a:rPr lang="en-GB" altLang="en-US" sz="1800" smtClean="0">
                <a:solidFill>
                  <a:srgbClr val="C00000"/>
                </a:solidFill>
              </a:rPr>
              <a:t>Evaluation results</a:t>
            </a:r>
            <a:r>
              <a:rPr lang="en-GB" altLang="en-US" sz="2800" smtClean="0"/>
              <a:t>: </a:t>
            </a:r>
            <a:r>
              <a:rPr lang="en-GB" altLang="en-US" sz="2800" b="1" smtClean="0">
                <a:solidFill>
                  <a:srgbClr val="0070C0"/>
                </a:solidFill>
              </a:rPr>
              <a:t>inGenious achievements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403350" y="908050"/>
            <a:ext cx="6264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2060"/>
                </a:solidFill>
              </a:rPr>
              <a:t>Long-term impact on pupils' interest in STEM careers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12850"/>
            <a:ext cx="454977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5" name="Group 2"/>
          <p:cNvGrpSpPr>
            <a:grpSpLocks/>
          </p:cNvGrpSpPr>
          <p:nvPr/>
        </p:nvGrpSpPr>
        <p:grpSpPr bwMode="auto">
          <a:xfrm>
            <a:off x="700088" y="3786188"/>
            <a:ext cx="6985000" cy="2185987"/>
            <a:chOff x="909688" y="4077072"/>
            <a:chExt cx="6984951" cy="2184953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88" y="4103136"/>
              <a:ext cx="2870224" cy="2158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077072"/>
              <a:ext cx="3106615" cy="218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606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916238" y="200025"/>
            <a:ext cx="6057900" cy="571500"/>
          </a:xfrm>
        </p:spPr>
        <p:txBody>
          <a:bodyPr/>
          <a:lstStyle/>
          <a:p>
            <a:r>
              <a:rPr lang="en-GB" altLang="en-US" sz="2800" b="1" smtClean="0">
                <a:solidFill>
                  <a:srgbClr val="0070C0"/>
                </a:solidFill>
                <a:cs typeface="Arial" panose="020B0604020202020204" pitchFamily="34" charset="0"/>
              </a:rPr>
              <a:t>Key messages…..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13" y="1035050"/>
            <a:ext cx="7775575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Interest and enjoyment of STEM subjects are necessary pre-conditions for STEM career motivation of students, but 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learning of STEM careers and real-life applications of knowledge are crucial for raising student aspirations towards STEM careers, especially among girls.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STEM education has to be contextual (with real life examples and career learning) and multi-dimensional (with different types of industry initiatives supporting the learning)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1800" dirty="0" err="1">
                <a:solidFill>
                  <a:srgbClr val="002060"/>
                </a:solidFill>
                <a:latin typeface="Arial" charset="0"/>
                <a:ea typeface="Calibri"/>
                <a:cs typeface="Arial" charset="0"/>
              </a:rPr>
              <a:t>inGenious</a:t>
            </a:r>
            <a:r>
              <a:rPr lang="en-GB" sz="1800" dirty="0">
                <a:solidFill>
                  <a:srgbClr val="002060"/>
                </a:solidFill>
                <a:latin typeface="Arial" charset="0"/>
                <a:ea typeface="Calibri"/>
                <a:cs typeface="Arial" charset="0"/>
              </a:rPr>
              <a:t>  helped teachers recognise that collaboration with industry partners is 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Calibri"/>
                <a:cs typeface="Arial" charset="0"/>
              </a:rPr>
              <a:t>a catalyst for change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To provide high quality learning of STEM subjects and careers schools need external support from industry and business as 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part of long-term collaborations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This support has to include not only learning activities and resources, but opportunities for </a:t>
            </a:r>
            <a:r>
              <a:rPr lang="en-GB" sz="1800" dirty="0">
                <a:solidFill>
                  <a:srgbClr val="B54458"/>
                </a:solidFill>
                <a:latin typeface="Arial" charset="0"/>
                <a:cs typeface="Arial" charset="0"/>
              </a:rPr>
              <a:t>professional learning and networking for teachers and industry experts.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rgbClr val="B54458"/>
              </a:solidFill>
              <a:latin typeface="Arial" charset="0"/>
              <a:cs typeface="Arial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34038"/>
            <a:ext cx="51403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107950" y="55563"/>
            <a:ext cx="1603375" cy="715962"/>
            <a:chOff x="92301" y="3349077"/>
            <a:chExt cx="3106547" cy="1396921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92301" y="3349077"/>
              <a:ext cx="3106547" cy="139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en-US" sz="1800"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endParaRPr>
            </a:p>
          </p:txBody>
        </p:sp>
        <p:pic>
          <p:nvPicPr>
            <p:cNvPr id="19463" name="Picture 2" descr="C:\Users\i.kudenko\Pictures\ECB-InG 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53" y="3548038"/>
              <a:ext cx="2804641" cy="112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0679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11188" y="468313"/>
            <a:ext cx="7921625" cy="129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dirty="0" smtClean="0"/>
              <a:t>Enthusing young people is vital –</a:t>
            </a:r>
            <a:br>
              <a:rPr lang="en-GB" altLang="en-US" sz="3200" dirty="0" smtClean="0"/>
            </a:br>
            <a:r>
              <a:rPr lang="en-GB" altLang="en-US" sz="3200" dirty="0" smtClean="0"/>
              <a:t>but </a:t>
            </a:r>
            <a:r>
              <a:rPr lang="en-GB" altLang="en-US" sz="3200" b="1" dirty="0" smtClean="0"/>
              <a:t>teachers remain key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731838" y="1765300"/>
            <a:ext cx="7800975" cy="41839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GB" altLang="en-US" sz="2400" b="0" dirty="0" smtClean="0"/>
              <a:t>Three things make a difference to increasing young peoples interest in STEM study and careers </a:t>
            </a:r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GB" altLang="en-US" sz="2400" b="1" dirty="0" smtClean="0"/>
              <a:t>Sustained CPD</a:t>
            </a:r>
            <a:r>
              <a:rPr lang="en-GB" altLang="en-US" sz="2400" dirty="0" smtClean="0"/>
              <a:t> for teachers about careers awareness  (</a:t>
            </a:r>
            <a:r>
              <a:rPr lang="en-GB" altLang="en-US" sz="2400" i="1" dirty="0" smtClean="0"/>
              <a:t>aligns to Benchmark 4</a:t>
            </a:r>
            <a:r>
              <a:rPr lang="en-GB" altLang="en-US" sz="2400" dirty="0" smtClean="0"/>
              <a:t>)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GB" altLang="en-US" sz="2400" dirty="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GB" altLang="en-US" sz="2400" b="1" dirty="0" smtClean="0"/>
              <a:t>Access to STEM experts</a:t>
            </a:r>
            <a:r>
              <a:rPr lang="en-GB" altLang="en-US" sz="2400" dirty="0" smtClean="0"/>
              <a:t> for teachers and pupils (</a:t>
            </a:r>
            <a:r>
              <a:rPr lang="en-GB" altLang="en-US" sz="2400" i="1" dirty="0" smtClean="0"/>
              <a:t>aligns to Benchmark 5 &amp; 6</a:t>
            </a:r>
            <a:r>
              <a:rPr lang="en-GB" altLang="en-US" sz="2400" dirty="0" smtClean="0"/>
              <a:t>)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GB" altLang="en-US" sz="2400" dirty="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GB" altLang="en-US" sz="2400" b="1" dirty="0" smtClean="0"/>
              <a:t>Careers and contextual information embedded in curriculum  </a:t>
            </a:r>
            <a:r>
              <a:rPr lang="en-GB" altLang="en-US" sz="2400" dirty="0" smtClean="0"/>
              <a:t>(</a:t>
            </a:r>
            <a:r>
              <a:rPr lang="en-GB" altLang="en-US" sz="2400" i="1" dirty="0" smtClean="0"/>
              <a:t>aligns to Benchmark 4</a:t>
            </a:r>
            <a:r>
              <a:rPr lang="en-GB" altLang="en-US" sz="2400" dirty="0" smtClean="0"/>
              <a:t>)</a:t>
            </a:r>
          </a:p>
          <a:p>
            <a:pPr marL="0" indent="0"/>
            <a:endParaRPr lang="en-GB" altLang="en-US" sz="2200" b="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9036050" cy="1439863"/>
          </a:xfrm>
        </p:spPr>
        <p:txBody>
          <a:bodyPr/>
          <a:lstStyle/>
          <a:p>
            <a:r>
              <a:rPr lang="en-GB" altLang="en-US" dirty="0"/>
              <a:t>National STEM Learning Centre</a:t>
            </a:r>
            <a:br>
              <a:rPr lang="en-GB" altLang="en-US" dirty="0"/>
            </a:br>
            <a:r>
              <a:rPr lang="en-GB" altLang="en-US" dirty="0"/>
              <a:t> and Network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640762" cy="4608513"/>
          </a:xfrm>
        </p:spPr>
        <p:txBody>
          <a:bodyPr>
            <a:normAutofit/>
          </a:bodyPr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36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GB" altLang="en-US" sz="2900" b="1" dirty="0" smtClean="0"/>
              <a:t>Sustained </a:t>
            </a:r>
            <a:r>
              <a:rPr lang="en-GB" altLang="en-US" sz="2900" b="1" dirty="0"/>
              <a:t>CPD</a:t>
            </a:r>
            <a:r>
              <a:rPr lang="en-GB" altLang="en-US" sz="2900" dirty="0"/>
              <a:t> for teachers </a:t>
            </a:r>
            <a:r>
              <a:rPr lang="en-GB" altLang="en-US" sz="2900" dirty="0" smtClean="0"/>
              <a:t> - subject specific CPD with careers </a:t>
            </a:r>
            <a:r>
              <a:rPr lang="en-GB" altLang="en-US" sz="2900" dirty="0"/>
              <a:t>awareness </a:t>
            </a:r>
            <a:r>
              <a:rPr lang="en-GB" altLang="en-US" sz="2900" dirty="0" smtClean="0"/>
              <a:t>embedded into the curriculum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  <a:defRPr/>
            </a:pPr>
            <a:endParaRPr lang="en-GB" sz="2900" dirty="0"/>
          </a:p>
          <a:p>
            <a:pPr marL="1314450" lvl="2" indent="-457200" eaLnBrk="1" hangingPunct="1">
              <a:buFont typeface="Calibri" pitchFamily="34" charset="0"/>
              <a:buAutoNum type="arabicPeriod"/>
              <a:defRPr/>
            </a:pPr>
            <a:r>
              <a:rPr lang="en-GB" sz="2800" dirty="0" smtClean="0"/>
              <a:t>CPD </a:t>
            </a:r>
            <a:r>
              <a:rPr lang="en-GB" sz="2800" dirty="0"/>
              <a:t>and bespoke </a:t>
            </a:r>
            <a:r>
              <a:rPr lang="en-GB" sz="2800" dirty="0" smtClean="0"/>
              <a:t>support </a:t>
            </a:r>
            <a:r>
              <a:rPr lang="en-GB" sz="2800" dirty="0"/>
              <a:t>for </a:t>
            </a:r>
            <a:r>
              <a:rPr lang="en-GB" sz="2800" dirty="0" smtClean="0"/>
              <a:t>schools and colleges from </a:t>
            </a:r>
            <a:r>
              <a:rPr lang="en-GB" sz="2800" dirty="0"/>
              <a:t>experienced STEM education </a:t>
            </a:r>
            <a:r>
              <a:rPr lang="en-GB" sz="2800" dirty="0" smtClean="0"/>
              <a:t>professionals</a:t>
            </a:r>
          </a:p>
          <a:p>
            <a:pPr marL="1314450" lvl="2" indent="-457200" eaLnBrk="1" hangingPunct="1">
              <a:buFont typeface="Calibri" pitchFamily="34" charset="0"/>
              <a:buAutoNum type="arabicPeriod"/>
              <a:defRPr/>
            </a:pPr>
            <a:r>
              <a:rPr lang="en-GB" sz="2800" dirty="0" smtClean="0"/>
              <a:t>Access to bursary funding </a:t>
            </a:r>
            <a:endParaRPr lang="en-GB" sz="2800" dirty="0"/>
          </a:p>
          <a:p>
            <a:pPr marL="914400" lvl="1" indent="-457200" eaLnBrk="1" hangingPunct="1">
              <a:buFont typeface="Calibri" pitchFamily="34" charset="0"/>
              <a:buAutoNum type="arabicPeriod"/>
              <a:defRPr/>
            </a:pPr>
            <a:endParaRPr lang="en-GB" altLang="en-US" sz="2900" dirty="0"/>
          </a:p>
          <a:p>
            <a:pPr>
              <a:buFont typeface="Arial" charset="0"/>
              <a:buChar char="•"/>
              <a:defRPr/>
            </a:pPr>
            <a:endParaRPr lang="en-GB" sz="2900" dirty="0" smtClean="0"/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28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980728"/>
            <a:ext cx="8089900" cy="4248150"/>
          </a:xfrm>
        </p:spPr>
      </p:pic>
    </p:spTree>
    <p:extLst>
      <p:ext uri="{BB962C8B-B14F-4D97-AF65-F5344CB8AC3E}">
        <p14:creationId xmlns:p14="http://schemas.microsoft.com/office/powerpoint/2010/main" val="26206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Impact on pupils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19138" y="190500"/>
            <a:ext cx="2895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	</a:t>
            </a:r>
            <a:endParaRPr lang="en-GB"/>
          </a:p>
        </p:txBody>
      </p:sp>
      <p:pic>
        <p:nvPicPr>
          <p:cNvPr id="5" name="Picture 4" descr="impactonpupi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" y="1484784"/>
            <a:ext cx="72771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cs typeface="Arial" charset="0"/>
              </a:rPr>
              <a:t>Impacts on the wider system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19138" y="190500"/>
            <a:ext cx="2895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	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impactonwiders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2771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52649" y="352168"/>
            <a:ext cx="7838702" cy="9207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My Journey</a:t>
            </a:r>
          </a:p>
        </p:txBody>
      </p:sp>
      <p:sp>
        <p:nvSpPr>
          <p:cNvPr id="5" name="Oval 4"/>
          <p:cNvSpPr/>
          <p:nvPr/>
        </p:nvSpPr>
        <p:spPr>
          <a:xfrm>
            <a:off x="1420813" y="1987898"/>
            <a:ext cx="6119812" cy="3635375"/>
          </a:xfrm>
          <a:prstGeom prst="ellipse">
            <a:avLst/>
          </a:prstGeom>
          <a:noFill/>
          <a:ln w="63500">
            <a:solidFill>
              <a:srgbClr val="E41B5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95850" y="4110385"/>
            <a:ext cx="2447925" cy="2016125"/>
          </a:xfrm>
          <a:prstGeom prst="ellipse">
            <a:avLst/>
          </a:prstGeom>
          <a:solidFill>
            <a:srgbClr val="D9D9D9"/>
          </a:solidFill>
          <a:ln w="38100">
            <a:solidFill>
              <a:srgbClr val="E41B5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4D4D4D"/>
                </a:solidFill>
                <a:latin typeface="+mn-lt"/>
                <a:ea typeface="+mn-ea"/>
              </a:rPr>
              <a:t>ENGINEERING MANAGEMENT</a:t>
            </a:r>
            <a:endParaRPr lang="en-US" sz="1200" dirty="0">
              <a:solidFill>
                <a:srgbClr val="4D4D4D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4D4D4D"/>
                </a:solidFill>
                <a:latin typeface="+mn-lt"/>
                <a:ea typeface="+mn-ea"/>
              </a:rPr>
              <a:t>Product development and </a:t>
            </a:r>
            <a:r>
              <a:rPr lang="en-US" sz="1600" dirty="0" smtClean="0">
                <a:solidFill>
                  <a:srgbClr val="4D4D4D"/>
                </a:solidFill>
                <a:latin typeface="+mn-lt"/>
                <a:ea typeface="+mn-ea"/>
              </a:rPr>
              <a:t>high </a:t>
            </a:r>
            <a:r>
              <a:rPr lang="en-US" sz="1600" dirty="0">
                <a:solidFill>
                  <a:srgbClr val="4D4D4D"/>
                </a:solidFill>
                <a:latin typeface="+mn-lt"/>
              </a:rPr>
              <a:t>v</a:t>
            </a:r>
            <a:r>
              <a:rPr lang="en-US" sz="1600" dirty="0" smtClean="0">
                <a:solidFill>
                  <a:srgbClr val="4D4D4D"/>
                </a:solidFill>
                <a:latin typeface="+mn-lt"/>
                <a:ea typeface="+mn-ea"/>
              </a:rPr>
              <a:t>olume </a:t>
            </a:r>
            <a:r>
              <a:rPr lang="en-US" sz="1600" dirty="0">
                <a:solidFill>
                  <a:srgbClr val="4D4D4D"/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rgbClr val="4D4D4D"/>
                </a:solidFill>
                <a:latin typeface="+mn-lt"/>
                <a:ea typeface="+mn-ea"/>
              </a:rPr>
              <a:t>anufacturing</a:t>
            </a:r>
            <a:endParaRPr lang="en-US" sz="1600" dirty="0">
              <a:solidFill>
                <a:srgbClr val="4D4D4D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48038" y="1268760"/>
            <a:ext cx="2447925" cy="2016125"/>
          </a:xfrm>
          <a:prstGeom prst="ellipse">
            <a:avLst/>
          </a:prstGeom>
          <a:solidFill>
            <a:srgbClr val="D9D9D9"/>
          </a:solidFill>
          <a:ln w="38100">
            <a:solidFill>
              <a:srgbClr val="E41B5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4D4D4D"/>
                </a:solidFill>
                <a:latin typeface="+mn-lt"/>
                <a:ea typeface="+mn-ea"/>
              </a:rPr>
              <a:t>UNIVERSITY</a:t>
            </a:r>
            <a:endParaRPr lang="en-US" sz="1200" dirty="0">
              <a:solidFill>
                <a:srgbClr val="4D4D4D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4D4D4D"/>
                </a:solidFill>
                <a:latin typeface="+mn-lt"/>
                <a:ea typeface="+mn-ea"/>
              </a:rPr>
              <a:t>Applied Physics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95288" y="1987898"/>
            <a:ext cx="8353425" cy="2016125"/>
            <a:chOff x="539750" y="1268413"/>
            <a:chExt cx="8353425" cy="2016125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443662" y="1268413"/>
              <a:ext cx="2449513" cy="2016125"/>
            </a:xfrm>
            <a:prstGeom prst="ellipse">
              <a:avLst/>
            </a:prstGeom>
            <a:grpFill/>
            <a:ln w="38100">
              <a:solidFill>
                <a:srgbClr val="E41B5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4D4D4D"/>
                  </a:solidFill>
                  <a:latin typeface="+mn-lt"/>
                  <a:ea typeface="+mn-ea"/>
                </a:rPr>
                <a:t>ENGINEERING DESIGN</a:t>
              </a:r>
            </a:p>
            <a:p>
              <a:pPr algn="ctr" eaLnBrk="1" hangingPunct="1">
                <a:defRPr/>
              </a:pPr>
              <a:r>
                <a:rPr lang="en-US" sz="1600" dirty="0">
                  <a:solidFill>
                    <a:srgbClr val="4D4D4D"/>
                  </a:solidFill>
                  <a:latin typeface="+mn-lt"/>
                  <a:ea typeface="+mn-ea"/>
                </a:rPr>
                <a:t>Electrical Engineering and Power Industry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39750" y="1268413"/>
              <a:ext cx="2447925" cy="2016125"/>
            </a:xfrm>
            <a:prstGeom prst="ellipse">
              <a:avLst/>
            </a:prstGeom>
            <a:grpFill/>
            <a:ln w="38100">
              <a:solidFill>
                <a:srgbClr val="E41B5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4D4D4D"/>
                  </a:solidFill>
                  <a:latin typeface="+mn-lt"/>
                  <a:ea typeface="+mn-ea"/>
                </a:rPr>
                <a:t>SCHOOL</a:t>
              </a:r>
            </a:p>
            <a:p>
              <a:pPr algn="ctr" eaLnBrk="1" hangingPunct="1">
                <a:defRPr/>
              </a:pPr>
              <a:r>
                <a:rPr lang="en-US" sz="1600" dirty="0" err="1">
                  <a:solidFill>
                    <a:srgbClr val="4D4D4D"/>
                  </a:solidFill>
                  <a:latin typeface="+mn-lt"/>
                  <a:ea typeface="+mn-ea"/>
                </a:rPr>
                <a:t>Maths</a:t>
              </a:r>
              <a:r>
                <a:rPr lang="en-US" sz="1600" dirty="0">
                  <a:solidFill>
                    <a:srgbClr val="4D4D4D"/>
                  </a:solidFill>
                  <a:latin typeface="+mn-lt"/>
                  <a:ea typeface="+mn-ea"/>
                </a:rPr>
                <a:t>, Science, Music, PE</a:t>
              </a:r>
            </a:p>
          </p:txBody>
        </p:sp>
      </p:grp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00225" y="4110385"/>
            <a:ext cx="2447925" cy="2016125"/>
          </a:xfrm>
          <a:prstGeom prst="ellipse">
            <a:avLst/>
          </a:prstGeom>
          <a:solidFill>
            <a:srgbClr val="D9D9D9"/>
          </a:solidFill>
          <a:ln w="38100">
            <a:solidFill>
              <a:srgbClr val="E41B5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4D4D4D"/>
                </a:solidFill>
                <a:latin typeface="+mn-lt"/>
                <a:ea typeface="+mn-ea"/>
              </a:rPr>
              <a:t>STEM EDUCATION SUPPORT</a:t>
            </a:r>
          </a:p>
        </p:txBody>
      </p:sp>
      <p:sp>
        <p:nvSpPr>
          <p:cNvPr id="12" name="Isosceles Triangle 11"/>
          <p:cNvSpPr/>
          <p:nvPr/>
        </p:nvSpPr>
        <p:spPr>
          <a:xfrm rot="4236732">
            <a:off x="3159919" y="1817242"/>
            <a:ext cx="427037" cy="533400"/>
          </a:xfrm>
          <a:prstGeom prst="triangle">
            <a:avLst/>
          </a:prstGeom>
          <a:solidFill>
            <a:srgbClr val="E4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1295400" y="3723035"/>
            <a:ext cx="427038" cy="533400"/>
          </a:xfrm>
          <a:prstGeom prst="triangle">
            <a:avLst/>
          </a:prstGeom>
          <a:solidFill>
            <a:srgbClr val="E4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16200000">
            <a:off x="3767931" y="5354192"/>
            <a:ext cx="427037" cy="533400"/>
          </a:xfrm>
          <a:prstGeom prst="triangle">
            <a:avLst/>
          </a:prstGeom>
          <a:solidFill>
            <a:srgbClr val="E4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12964528">
            <a:off x="6948488" y="4456460"/>
            <a:ext cx="427037" cy="533400"/>
          </a:xfrm>
          <a:prstGeom prst="triangle">
            <a:avLst/>
          </a:prstGeom>
          <a:solidFill>
            <a:srgbClr val="E4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 rot="7381053">
            <a:off x="6277769" y="2171254"/>
            <a:ext cx="427038" cy="533400"/>
          </a:xfrm>
          <a:prstGeom prst="triangle">
            <a:avLst/>
          </a:prstGeom>
          <a:solidFill>
            <a:srgbClr val="E4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608513"/>
          </a:xfrm>
        </p:spPr>
        <p:txBody>
          <a:bodyPr>
            <a:normAutofit/>
          </a:bodyPr>
          <a:lstStyle/>
          <a:p>
            <a:pPr marL="457200" lvl="1" indent="0" eaLnBrk="1" hangingPunct="1">
              <a:buFont typeface="Arial" charset="0"/>
              <a:buNone/>
              <a:defRPr/>
            </a:pPr>
            <a:r>
              <a:rPr lang="en-GB" altLang="en-US" sz="2900" b="1" dirty="0" smtClean="0"/>
              <a:t>Access </a:t>
            </a:r>
            <a:r>
              <a:rPr lang="en-GB" altLang="en-US" sz="2900" b="1" dirty="0"/>
              <a:t>to STEM experts</a:t>
            </a:r>
            <a:r>
              <a:rPr lang="en-GB" altLang="en-US" sz="2900" dirty="0"/>
              <a:t> for </a:t>
            </a:r>
            <a:r>
              <a:rPr lang="en-GB" altLang="en-US" sz="2900" dirty="0" smtClean="0"/>
              <a:t>teachers and students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  <a:defRPr/>
            </a:pPr>
            <a:endParaRPr lang="en-GB" altLang="en-US" sz="2900" dirty="0"/>
          </a:p>
          <a:p>
            <a:pPr marL="1314450" lvl="2" indent="-457200">
              <a:buFont typeface="Calibri" pitchFamily="34" charset="0"/>
              <a:buAutoNum type="arabicPeriod"/>
              <a:defRPr/>
            </a:pPr>
            <a:r>
              <a:rPr lang="en-GB" sz="2800" dirty="0"/>
              <a:t>Signposting to key sources of support on the web</a:t>
            </a:r>
          </a:p>
          <a:p>
            <a:pPr marL="1314450" lvl="2" indent="-457200">
              <a:buFont typeface="Calibri" pitchFamily="34" charset="0"/>
              <a:buAutoNum type="arabicPeriod"/>
              <a:defRPr/>
            </a:pPr>
            <a:r>
              <a:rPr lang="en-GB" sz="2800" dirty="0"/>
              <a:t>STEM careers resources and labour market information.</a:t>
            </a:r>
          </a:p>
          <a:p>
            <a:pPr marL="1314450" lvl="2" indent="-457200">
              <a:buFont typeface="Calibri" pitchFamily="34" charset="0"/>
              <a:buAutoNum type="arabicPeriod"/>
              <a:defRPr/>
            </a:pPr>
            <a:r>
              <a:rPr lang="en-GB" sz="2800" dirty="0"/>
              <a:t>An online community forum to access up to date reports and discussion on STEM careers-related learning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  <a:defRPr/>
            </a:pPr>
            <a:endParaRPr lang="en-GB" altLang="en-US" sz="2400" dirty="0"/>
          </a:p>
          <a:p>
            <a:pPr>
              <a:buFont typeface="Arial" charset="0"/>
              <a:buChar char="•"/>
              <a:defRPr/>
            </a:pPr>
            <a:endParaRPr lang="en-GB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373374"/>
            <a:ext cx="9036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National STEM Learning Centre</a:t>
            </a:r>
            <a:br>
              <a:rPr lang="en-GB" altLang="en-US" kern="0" dirty="0" smtClean="0"/>
            </a:br>
            <a:r>
              <a:rPr lang="en-GB" altLang="en-US" kern="0" dirty="0" smtClean="0"/>
              <a:t> and Network 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118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b="20148"/>
          <a:stretch>
            <a:fillRect/>
          </a:stretch>
        </p:blipFill>
        <p:spPr bwMode="auto">
          <a:xfrm>
            <a:off x="179388" y="4581525"/>
            <a:ext cx="4191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fileserv.slcs.ac.uk\Y\Communications\Staff\Partners\Logos\Mechanical Engineers Logo\GIF\Mechanical-Engineers-Logo-205x1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43400"/>
            <a:ext cx="22717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7700"/>
            <a:ext cx="19446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0" y="525463"/>
            <a:ext cx="9144000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smtClean="0"/>
              <a:t>Teacher Industry Partners’ Scheme (TIPS)</a:t>
            </a:r>
          </a:p>
        </p:txBody>
      </p:sp>
      <p:pic>
        <p:nvPicPr>
          <p:cNvPr id="9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219200"/>
            <a:ext cx="59499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4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603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chemeClr val="tx2"/>
                </a:solidFill>
                <a:latin typeface="Arial" panose="020B0604020202020204" pitchFamily="34" charset="0"/>
              </a:rPr>
              <a:t>TIPS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1196975"/>
            <a:ext cx="7775575" cy="35274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GB" i="1" dirty="0" smtClean="0">
                <a:solidFill>
                  <a:schemeClr val="tx2"/>
                </a:solidFill>
                <a:latin typeface="+mj-lt"/>
              </a:rPr>
              <a:t>TIPS enables teachers to have a meaningful, structured experience within a STEM employer, where they have time and opportunity to experience the breadth and depth of careers, as well as the ways STEM is used. </a:t>
            </a:r>
          </a:p>
          <a:p>
            <a:pPr eaLnBrk="1" hangingPunct="1">
              <a:defRPr/>
            </a:pPr>
            <a:endParaRPr lang="en-GB" dirty="0" smtClean="0">
              <a:solidFill>
                <a:srgbClr val="4D4D4D"/>
              </a:solidFill>
              <a:latin typeface="+mj-lt"/>
            </a:endParaRPr>
          </a:p>
          <a:p>
            <a:pPr marL="34290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GB" dirty="0" smtClean="0">
                <a:solidFill>
                  <a:srgbClr val="4D4D4D"/>
                </a:solidFill>
                <a:latin typeface="+mj-lt"/>
              </a:rPr>
              <a:t>Inspired by the </a:t>
            </a:r>
            <a:r>
              <a:rPr lang="en-GB" dirty="0" err="1" smtClean="0">
                <a:solidFill>
                  <a:srgbClr val="4D4D4D"/>
                </a:solidFill>
                <a:latin typeface="+mj-lt"/>
              </a:rPr>
              <a:t>IMechE</a:t>
            </a:r>
            <a:r>
              <a:rPr lang="en-GB" dirty="0" smtClean="0">
                <a:solidFill>
                  <a:srgbClr val="4D4D4D"/>
                </a:solidFill>
                <a:latin typeface="+mj-lt"/>
              </a:rPr>
              <a:t>, supported by IET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GB" dirty="0" smtClean="0">
                <a:solidFill>
                  <a:srgbClr val="4D4D4D"/>
                </a:solidFill>
                <a:latin typeface="+mj-lt"/>
              </a:rPr>
              <a:t>Now part of the STEM Learning Ltd. offer, supported by Project ENTHUSE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GB" alt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real potential to be a ‘game changer’ if we can build to large enough.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GB" dirty="0" smtClean="0">
              <a:solidFill>
                <a:srgbClr val="4D4D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 txBox="1">
            <a:spLocks noChangeArrowheads="1"/>
          </p:cNvSpPr>
          <p:nvPr/>
        </p:nvSpPr>
        <p:spPr bwMode="auto">
          <a:xfrm>
            <a:off x="684213" y="260350"/>
            <a:ext cx="76327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chemeClr val="tx2"/>
                </a:solidFill>
                <a:latin typeface="Arial" panose="020B0604020202020204" pitchFamily="34" charset="0"/>
              </a:rPr>
              <a:t>Why is it so important?</a:t>
            </a:r>
          </a:p>
          <a:p>
            <a:pPr algn="ctr" eaLnBrk="1" hangingPunct="1"/>
            <a:endParaRPr lang="en-GB" altLang="en-US" sz="32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GB" altLang="en-US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850" y="1484313"/>
            <a:ext cx="8208963" cy="17287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“82% of teachers think they are lacking the necessary knowledge to properly advise young people…. one-fifth of parents admitted they believe they are out of their depth when it comes to talking to their offspring about career prospects.”  			</a:t>
            </a:r>
            <a:r>
              <a:rPr lang="en-US" altLang="en-US" sz="2000">
                <a:solidFill>
                  <a:srgbClr val="E4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 2012</a:t>
            </a:r>
            <a:endParaRPr lang="en-GB" altLang="en-US" sz="2000">
              <a:solidFill>
                <a:srgbClr val="E41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1979613" y="3141663"/>
            <a:ext cx="5435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320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GB" altLang="en-US" sz="32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88" y="3429000"/>
            <a:ext cx="8208962" cy="17287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“nearly 53 per cent of teachers do not feel confident giving advice about apprenticeships. In contrast, more than two- thirds said they were very or quite confident advising students about university study.” 						</a:t>
            </a:r>
            <a:r>
              <a:rPr lang="en-US" altLang="en-US" sz="2000">
                <a:solidFill>
                  <a:srgbClr val="E4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EET/TES survey 2012</a:t>
            </a:r>
            <a:endParaRPr lang="en-GB" altLang="en-US" sz="2000">
              <a:solidFill>
                <a:srgbClr val="E41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555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588" y="5445125"/>
            <a:ext cx="2411412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4D4D4D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850" y="258763"/>
            <a:ext cx="84963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GB" altLang="en-US">
                <a:solidFill>
                  <a:srgbClr val="E4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engaged in Teacher Industrial Partners’ Scheme (TIPS) were: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288" y="132080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confident in talking to students about careers in science &amp; engineering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able to use appropriate practical examples in lessons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understanding of breadth &amp; depth of STEM careers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confident in discussing apprenticeships &amp; vocational routes with young people, colleagues &amp; parents.</a:t>
            </a:r>
          </a:p>
        </p:txBody>
      </p:sp>
      <p:pic>
        <p:nvPicPr>
          <p:cNvPr id="5" name="Picture 5" descr="14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 b="3120"/>
          <a:stretch>
            <a:fillRect/>
          </a:stretch>
        </p:blipFill>
        <p:spPr bwMode="auto">
          <a:xfrm>
            <a:off x="3059113" y="3860800"/>
            <a:ext cx="5905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1450" y="6518275"/>
            <a:ext cx="3729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>
                <a:solidFill>
                  <a:srgbClr val="4D4D4D"/>
                </a:solidFill>
                <a:latin typeface="+mn-lt"/>
                <a:ea typeface="MS PGothic" charset="0"/>
                <a:cs typeface="MS PGothic" charset="0"/>
              </a:rPr>
              <a:t>Source: David </a:t>
            </a:r>
            <a:r>
              <a:rPr lang="en-GB" sz="1400" i="1" dirty="0" err="1">
                <a:solidFill>
                  <a:srgbClr val="4D4D4D"/>
                </a:solidFill>
                <a:latin typeface="+mn-lt"/>
                <a:ea typeface="MS PGothic" charset="0"/>
                <a:cs typeface="MS PGothic" charset="0"/>
              </a:rPr>
              <a:t>Sandall</a:t>
            </a:r>
            <a:r>
              <a:rPr lang="en-GB" sz="1400" i="1" dirty="0">
                <a:solidFill>
                  <a:srgbClr val="4D4D4D"/>
                </a:solidFill>
                <a:latin typeface="+mn-lt"/>
                <a:ea typeface="MS PGothic" charset="0"/>
                <a:cs typeface="MS PGothic" charset="0"/>
              </a:rPr>
              <a:t> TIPS participant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7308850" y="3162300"/>
            <a:ext cx="11064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rgbClr val="4D4D4D"/>
                </a:solidFill>
                <a:latin typeface="+mn-lt"/>
                <a:ea typeface="MS PGothic" charset="0"/>
                <a:cs typeface="Arial" panose="020B0604020202020204" pitchFamily="34" charset="0"/>
              </a:rPr>
              <a:t>King 2015</a:t>
            </a:r>
            <a:endParaRPr lang="en-GB" sz="1600" i="1" dirty="0">
              <a:solidFill>
                <a:srgbClr val="4D4D4D"/>
              </a:solidFill>
              <a:latin typeface="+mn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762" cy="4608512"/>
          </a:xfrm>
        </p:spPr>
        <p:txBody>
          <a:bodyPr>
            <a:normAutofit/>
          </a:bodyPr>
          <a:lstStyle/>
          <a:p>
            <a:pPr marL="457200" lvl="1" indent="0" eaLnBrk="1" hangingPunct="1">
              <a:buFont typeface="Arial" charset="0"/>
              <a:buNone/>
              <a:defRPr/>
            </a:pPr>
            <a:r>
              <a:rPr lang="en-GB" altLang="en-US" sz="2900" b="1" dirty="0" smtClean="0"/>
              <a:t>Careers </a:t>
            </a:r>
            <a:r>
              <a:rPr lang="en-GB" altLang="en-US" sz="2900" b="1" dirty="0"/>
              <a:t>and contextual information embedded in curriculum </a:t>
            </a:r>
          </a:p>
          <a:p>
            <a:pPr>
              <a:buFont typeface="Arial" charset="0"/>
              <a:buChar char="•"/>
              <a:defRPr/>
            </a:pPr>
            <a:endParaRPr lang="en-GB" sz="2900" dirty="0" smtClean="0"/>
          </a:p>
          <a:p>
            <a:pPr marL="1314450" lvl="2" indent="-457200" eaLnBrk="1" hangingPunct="1">
              <a:buFont typeface="Calibri" pitchFamily="34" charset="0"/>
              <a:buAutoNum type="arabicPeriod"/>
              <a:defRPr/>
            </a:pPr>
            <a:r>
              <a:rPr lang="en-GB" sz="2000" dirty="0" smtClean="0"/>
              <a:t>Newly launched website </a:t>
            </a:r>
            <a:r>
              <a:rPr lang="en-GB" sz="2000" dirty="0"/>
              <a:t>with dedicated resources and support for subject </a:t>
            </a:r>
            <a:r>
              <a:rPr lang="en-GB" sz="2000" dirty="0" smtClean="0"/>
              <a:t>teachers/lecturers </a:t>
            </a:r>
            <a:r>
              <a:rPr lang="en-GB" sz="2000" dirty="0"/>
              <a:t>to embed STEM careers into the curriculum</a:t>
            </a:r>
          </a:p>
          <a:p>
            <a:pPr marL="1314450" lvl="2" indent="-457200" eaLnBrk="1" hangingPunct="1">
              <a:buFont typeface="Calibri" pitchFamily="34" charset="0"/>
              <a:buAutoNum type="arabicPeriod"/>
              <a:defRPr/>
            </a:pPr>
            <a:r>
              <a:rPr lang="en-GB" sz="2000" dirty="0" smtClean="0"/>
              <a:t>STEM </a:t>
            </a:r>
            <a:r>
              <a:rPr lang="en-GB" sz="2000" dirty="0"/>
              <a:t>Planning Tools – help with practical approaches to embedding STEM careers awareness across schools and </a:t>
            </a:r>
            <a:r>
              <a:rPr lang="en-GB" sz="2000" dirty="0" smtClean="0"/>
              <a:t>colleges</a:t>
            </a:r>
          </a:p>
          <a:p>
            <a:pPr marL="1314450" lvl="2" indent="-457200" eaLnBrk="1" hangingPunct="1">
              <a:buFont typeface="Calibri" pitchFamily="34" charset="0"/>
              <a:buAutoNum type="arabicPeriod"/>
              <a:defRPr/>
            </a:pPr>
            <a:r>
              <a:rPr lang="en-GB" sz="2000" dirty="0" smtClean="0"/>
              <a:t>Development of resources which embed careers directly into the curriculum. (pilot phase close to completion)</a:t>
            </a:r>
            <a:endParaRPr lang="en-GB" sz="2000" dirty="0"/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0424" y="404664"/>
            <a:ext cx="9036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National STEM Learning Centre</a:t>
            </a:r>
            <a:br>
              <a:rPr lang="en-GB" altLang="en-US" kern="0" dirty="0" smtClean="0"/>
            </a:br>
            <a:r>
              <a:rPr lang="en-GB" altLang="en-US" kern="0" dirty="0" smtClean="0"/>
              <a:t> and Network 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33259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683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chemeClr val="tx2"/>
                </a:solidFill>
                <a:latin typeface="Arial" panose="020B0604020202020204" pitchFamily="34" charset="0"/>
              </a:rPr>
              <a:t>A range of online support – resources, CPD….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16013"/>
            <a:ext cx="63055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4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611188" y="468313"/>
            <a:ext cx="7921625" cy="129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smtClean="0"/>
              <a:t>Enthusing young people is vital –</a:t>
            </a:r>
            <a:br>
              <a:rPr lang="en-GB" altLang="en-US" sz="3200" smtClean="0"/>
            </a:br>
            <a:r>
              <a:rPr lang="en-GB" altLang="en-US" sz="3200" smtClean="0"/>
              <a:t>but teachers remain key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684213" y="1916113"/>
            <a:ext cx="7775575" cy="2665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200" b="0" smtClean="0">
                <a:solidFill>
                  <a:srgbClr val="4D4D4D"/>
                </a:solidFill>
              </a:rPr>
              <a:t>“</a:t>
            </a:r>
            <a:r>
              <a:rPr lang="en-GB" altLang="ja-JP" sz="2400" b="0" smtClean="0">
                <a:solidFill>
                  <a:srgbClr val="4D4D4D"/>
                </a:solidFill>
              </a:rPr>
              <a:t>No education system can exceed the quality of its teachers.</a:t>
            </a:r>
            <a:r>
              <a:rPr lang="en-GB" altLang="en-US" sz="2400" b="0" smtClean="0">
                <a:solidFill>
                  <a:srgbClr val="4D4D4D"/>
                </a:solidFill>
              </a:rPr>
              <a:t>”</a:t>
            </a:r>
            <a:r>
              <a:rPr lang="en-GB" altLang="ja-JP" sz="2400" b="0" smtClean="0">
                <a:solidFill>
                  <a:srgbClr val="4D4D4D"/>
                </a:solidFill>
              </a:rPr>
              <a:t> – McKinsey, 2007 </a:t>
            </a:r>
          </a:p>
          <a:p>
            <a:endParaRPr lang="en-GB" altLang="en-US" sz="2400" b="0" smtClean="0">
              <a:solidFill>
                <a:srgbClr val="4D4D4D"/>
              </a:solidFill>
            </a:endParaRPr>
          </a:p>
          <a:p>
            <a:r>
              <a:rPr lang="en-GB" altLang="en-US" sz="2400" b="0" smtClean="0">
                <a:solidFill>
                  <a:srgbClr val="4D4D4D"/>
                </a:solidFill>
              </a:rPr>
              <a:t>“The future of science depends on the quality of science teaching today.” – Wellcome Trust</a:t>
            </a:r>
          </a:p>
          <a:p>
            <a:endParaRPr lang="en-GB" altLang="en-US" sz="2400" b="0" smtClean="0">
              <a:solidFill>
                <a:srgbClr val="4D4D4D"/>
              </a:solidFill>
            </a:endParaRPr>
          </a:p>
          <a:p>
            <a:r>
              <a:rPr lang="en-GB" altLang="en-US" sz="2400" b="0" smtClean="0">
                <a:solidFill>
                  <a:srgbClr val="4D4D4D"/>
                </a:solidFill>
              </a:rPr>
              <a:t>“The best science teachers … set out to ‘first maintain curiosity’ in their pupils.”  - Ofsted, 2013.</a:t>
            </a:r>
            <a:endParaRPr lang="en-GB" altLang="en-US" sz="2200" b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188" y="468313"/>
            <a:ext cx="7921625" cy="129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smtClean="0"/>
              <a:t>Concluding thoughts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84213" y="1341438"/>
            <a:ext cx="7775575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altLang="en-US" sz="2800" b="0" dirty="0" smtClean="0">
                <a:solidFill>
                  <a:srgbClr val="4D4D4D"/>
                </a:solidFill>
              </a:rPr>
              <a:t>STEM subjects are for everyone – regardless of what they do with it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altLang="en-US" sz="2800" b="0" dirty="0" smtClean="0">
                <a:solidFill>
                  <a:srgbClr val="4D4D4D"/>
                </a:solidFill>
              </a:rPr>
              <a:t>STEM subjects offer great career and real choices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altLang="en-US" sz="2800" b="0" dirty="0" smtClean="0">
                <a:solidFill>
                  <a:srgbClr val="4D4D4D"/>
                </a:solidFill>
              </a:rPr>
              <a:t>Teachers are key – they need and deserve career-long, subject-specific support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GB" altLang="en-US" sz="2800" b="0" i="1" dirty="0" smtClean="0">
                <a:solidFill>
                  <a:srgbClr val="4D4D4D"/>
                </a:solidFill>
              </a:rPr>
              <a:t>Thank you for everything you do.</a:t>
            </a:r>
            <a:endParaRPr lang="en-GB" altLang="en-US" sz="2800" b="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Learning Ltd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136904" cy="2520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/>
              <a:t>STEM Learning manages:</a:t>
            </a:r>
          </a:p>
          <a:p>
            <a:pPr>
              <a:buNone/>
            </a:pPr>
            <a:endParaRPr lang="en-GB" dirty="0"/>
          </a:p>
          <a:p>
            <a:r>
              <a:rPr lang="en-GB" b="0" dirty="0"/>
              <a:t>the network of Science Learning </a:t>
            </a:r>
            <a:r>
              <a:rPr lang="en-GB" b="0" dirty="0" smtClean="0"/>
              <a:t>Centres/partnerships </a:t>
            </a:r>
            <a:r>
              <a:rPr lang="en-GB" b="0" dirty="0"/>
              <a:t>on behalf of the </a:t>
            </a:r>
            <a:r>
              <a:rPr lang="en-GB" b="0" dirty="0" err="1"/>
              <a:t>Wellcome</a:t>
            </a:r>
            <a:r>
              <a:rPr lang="en-GB" b="0" dirty="0"/>
              <a:t> Trust and the Department for Education</a:t>
            </a:r>
            <a:r>
              <a:rPr lang="en-GB" b="0" dirty="0" smtClean="0"/>
              <a:t>;</a:t>
            </a:r>
          </a:p>
          <a:p>
            <a:endParaRPr lang="en-GB" b="0" dirty="0"/>
          </a:p>
          <a:p>
            <a:r>
              <a:rPr lang="en-GB" b="0" dirty="0"/>
              <a:t>the National STEM Centre on behalf of the Gatsby Foundation</a:t>
            </a:r>
            <a:r>
              <a:rPr lang="en-GB" b="0" dirty="0" smtClean="0"/>
              <a:t>;</a:t>
            </a:r>
          </a:p>
          <a:p>
            <a:endParaRPr lang="en-GB" b="0" dirty="0"/>
          </a:p>
          <a:p>
            <a:r>
              <a:rPr lang="en-GB" b="0" dirty="0"/>
              <a:t>a number of other STEM programmes;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7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of STEM programmes of support</a:t>
            </a:r>
            <a:endParaRPr lang="en-GB" dirty="0"/>
          </a:p>
        </p:txBody>
      </p:sp>
      <p:pic>
        <p:nvPicPr>
          <p:cNvPr id="1026" name="Picture 2" descr="\\fileserv.slcs.ac.uk\Y\Communications\Staff\Brand\HEaTED\HEaTED Logos\HEaTED Logo (Updated - 201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946" y="2276872"/>
            <a:ext cx="3024336" cy="934348"/>
          </a:xfrm>
          <a:prstGeom prst="rect">
            <a:avLst/>
          </a:prstGeom>
          <a:noFill/>
        </p:spPr>
      </p:pic>
      <p:pic>
        <p:nvPicPr>
          <p:cNvPr id="1027" name="Picture 3" descr="\\fileserv.slcs.ac.uk\Y\Communications\Staff\Brand\ESERO\ESERO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797" y="3488444"/>
            <a:ext cx="1624520" cy="792088"/>
          </a:xfrm>
          <a:prstGeom prst="rect">
            <a:avLst/>
          </a:prstGeom>
          <a:noFill/>
        </p:spPr>
      </p:pic>
      <p:pic>
        <p:nvPicPr>
          <p:cNvPr id="1029" name="Picture 5" descr="\\fileserv.slcs.ac.uk\Y\Communications\Staff\Brand\NationalSTEMCentre\LOGOS\JPG\Colour\STEM Centre Logo RG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40" y="1628800"/>
            <a:ext cx="2618506" cy="1115246"/>
          </a:xfrm>
          <a:prstGeom prst="rect">
            <a:avLst/>
          </a:prstGeom>
          <a:noFill/>
        </p:spPr>
      </p:pic>
      <p:pic>
        <p:nvPicPr>
          <p:cNvPr id="1031" name="Picture 7" descr="\\fileserv.slcs.ac.uk\Y\Communications\Staff\Brand\RCUK\01_H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994" y="5013176"/>
            <a:ext cx="2160240" cy="607568"/>
          </a:xfrm>
          <a:prstGeom prst="rect">
            <a:avLst/>
          </a:prstGeom>
          <a:noFill/>
        </p:spPr>
      </p:pic>
      <p:pic>
        <p:nvPicPr>
          <p:cNvPr id="1033" name="Picture 9" descr="\\fileserv.slcs.ac.uk\Y\Communications\Staff\Brand\Triple Science from LSN Branding\_0343_lsn_tssp_logo_250_px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625" y="3794327"/>
            <a:ext cx="1224136" cy="1542410"/>
          </a:xfrm>
          <a:prstGeom prst="rect">
            <a:avLst/>
          </a:prstGeom>
          <a:noFill/>
        </p:spPr>
      </p:pic>
      <p:pic>
        <p:nvPicPr>
          <p:cNvPr id="1034" name="Picture 10" descr="C:\Users\v.lewis\Desktop\SPN Logo 0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183" y="3677377"/>
            <a:ext cx="1947862" cy="67151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220" y="1519717"/>
            <a:ext cx="1729673" cy="12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Learning Ltd –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dirty="0" smtClean="0"/>
              <a:t>From </a:t>
            </a: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January 2016, the National Science Learning Centre and the National STEM Centre will offer support to schools and colleges under a single brand – the </a:t>
            </a:r>
            <a:r>
              <a:rPr lang="en-GB" i="1" dirty="0"/>
              <a:t>National STEM Learning Centre &amp; Network</a:t>
            </a:r>
            <a:r>
              <a:rPr lang="en-GB" dirty="0"/>
              <a:t>. 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A key aspect of our work to simplify our offer has been the </a:t>
            </a:r>
            <a:r>
              <a:rPr lang="en-GB" dirty="0"/>
              <a:t>recent successful launch of a new, unified website </a:t>
            </a:r>
            <a:r>
              <a:rPr lang="en-GB" dirty="0">
                <a:hlinkClick r:id="rId3"/>
              </a:rPr>
              <a:t>www.stem.org.uk</a:t>
            </a:r>
            <a:r>
              <a:rPr lang="en-GB" dirty="0"/>
              <a:t>, which brings together all elements of our work.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del for effective C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188912"/>
            <a:ext cx="9200319" cy="64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4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Learning Ltd –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dirty="0" smtClean="0"/>
              <a:t>Our offer will include:</a:t>
            </a:r>
          </a:p>
          <a:p>
            <a:pPr marL="0" indent="0">
              <a:buNone/>
            </a:pPr>
            <a:endParaRPr lang="en-GB" sz="2000" dirty="0"/>
          </a:p>
          <a:p>
            <a:pPr lvl="0"/>
            <a:r>
              <a:rPr lang="en-US" dirty="0"/>
              <a:t>Curriculum-linked, quality-assured STEM teaching and career resources, physically and on-line; </a:t>
            </a:r>
            <a:endParaRPr lang="en-GB" dirty="0"/>
          </a:p>
          <a:p>
            <a:pPr lvl="0"/>
            <a:r>
              <a:rPr lang="en-US" dirty="0"/>
              <a:t>Community groups, peer-to-peer support, online professional development and networking opportunities;</a:t>
            </a:r>
            <a:endParaRPr lang="en-GB" dirty="0"/>
          </a:p>
          <a:p>
            <a:pPr lvl="0"/>
            <a:r>
              <a:rPr lang="en-US" dirty="0"/>
              <a:t>Local, high impact, subject-specific professional development through Science Learning Partnerships in England, and partners in Scotland, Wales and Northern Ireland; and </a:t>
            </a:r>
            <a:endParaRPr lang="en-GB" dirty="0"/>
          </a:p>
          <a:p>
            <a:pPr lvl="0"/>
            <a:r>
              <a:rPr lang="en-US" dirty="0"/>
              <a:t>Sustained, transformational, STEM-specific professional development, including residential experiences</a:t>
            </a:r>
            <a:r>
              <a:rPr lang="en-US" dirty="0" smtClean="0"/>
              <a:t>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584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dirty="0"/>
              <a:t>Good Careers Guidance: </a:t>
            </a:r>
            <a:br>
              <a:rPr lang="en-GB" altLang="en-US" dirty="0"/>
            </a:br>
            <a:r>
              <a:rPr lang="en-GB" altLang="en-US" dirty="0"/>
              <a:t>Eight benchmarks for effective Careers Guidance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76462" y="2060848"/>
            <a:ext cx="7813302" cy="4006825"/>
          </a:xfrm>
        </p:spPr>
        <p:txBody>
          <a:bodyPr/>
          <a:lstStyle/>
          <a:p>
            <a:pPr marL="0" indent="0">
              <a:buNone/>
            </a:pPr>
            <a:endParaRPr lang="en-GB" altLang="en-US" sz="2800" b="0" dirty="0" smtClean="0"/>
          </a:p>
          <a:p>
            <a:endParaRPr lang="en-GB" altLang="en-US" sz="2800" b="0" dirty="0"/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Stable careers programme 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Learning from career and LMI 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Addressing the needs of each student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Linking curriculum learning to careers 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Encounters with employers and employees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Experiences of workplaces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Encounters with FE and HE 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800" b="0" dirty="0" smtClean="0"/>
              <a:t>Personal guidance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35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2439988" y="3349625"/>
            <a:ext cx="61198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rgbClr val="002060"/>
                </a:solidFill>
              </a:rPr>
              <a:t>to address economic and political concerns about the future of the European STEM workforce </a:t>
            </a:r>
          </a:p>
        </p:txBody>
      </p: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2451100" y="1916113"/>
            <a:ext cx="5576888" cy="1581150"/>
            <a:chOff x="1402288" y="3302476"/>
            <a:chExt cx="4325974" cy="935183"/>
          </a:xfrm>
        </p:grpSpPr>
        <p:pic>
          <p:nvPicPr>
            <p:cNvPr id="7" name="Picture 2" descr="Verticalmedium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4085" y="3302476"/>
              <a:ext cx="1078723" cy="4140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760" y="3705354"/>
              <a:ext cx="385502" cy="37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Box 8"/>
            <p:cNvSpPr txBox="1">
              <a:spLocks noChangeArrowheads="1"/>
            </p:cNvSpPr>
            <p:nvPr/>
          </p:nvSpPr>
          <p:spPr bwMode="auto">
            <a:xfrm>
              <a:off x="1402288" y="3324376"/>
              <a:ext cx="4279680" cy="91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 i="1"/>
                <a:t>European Schoolnet   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002060"/>
                  </a:solidFill>
                </a:rPr>
                <a:t>  and 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i="1"/>
                <a:t>European Roundtable of Industrialists </a:t>
              </a:r>
            </a:p>
          </p:txBody>
        </p:sp>
      </p:grp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684213" y="2051050"/>
            <a:ext cx="165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90000"/>
              <a:buFont typeface="Wingdings" panose="05000000000000000000" pitchFamily="2" charset="2"/>
              <a:buChar char="q"/>
            </a:pPr>
            <a:r>
              <a:rPr lang="en-GB" altLang="en-US" sz="1800">
                <a:solidFill>
                  <a:srgbClr val="002060"/>
                </a:solidFill>
              </a:rPr>
              <a:t>Initiated by 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392114" y="1547813"/>
            <a:ext cx="689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2060"/>
                </a:solidFill>
              </a:rPr>
              <a:t>A multi-stakeholder European programme in STEM education </a:t>
            </a:r>
          </a:p>
        </p:txBody>
      </p:sp>
      <p:grpSp>
        <p:nvGrpSpPr>
          <p:cNvPr id="9222" name="Group 11"/>
          <p:cNvGrpSpPr>
            <a:grpSpLocks/>
          </p:cNvGrpSpPr>
          <p:nvPr/>
        </p:nvGrpSpPr>
        <p:grpSpPr bwMode="auto">
          <a:xfrm>
            <a:off x="296863" y="4502150"/>
            <a:ext cx="8721725" cy="1400175"/>
            <a:chOff x="297564" y="4240315"/>
            <a:chExt cx="8721246" cy="1400383"/>
          </a:xfrm>
        </p:grpSpPr>
        <p:sp>
          <p:nvSpPr>
            <p:cNvPr id="9224" name="Rectangle 12"/>
            <p:cNvSpPr>
              <a:spLocks noChangeArrowheads="1"/>
            </p:cNvSpPr>
            <p:nvPr/>
          </p:nvSpPr>
          <p:spPr bwMode="auto">
            <a:xfrm>
              <a:off x="297564" y="4240315"/>
              <a:ext cx="407804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857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en-GB" altLang="en-US" sz="1600" dirty="0" smtClean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Brought together </a:t>
              </a:r>
              <a:r>
                <a:rPr lang="en-GB" altLang="en-US" sz="16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educators and businesses: </a:t>
              </a:r>
            </a:p>
            <a:p>
              <a:pPr lvl="2">
                <a:spcBef>
                  <a:spcPts val="600"/>
                </a:spcBef>
              </a:pPr>
              <a:r>
                <a:rPr lang="en-GB" altLang="en-US" sz="16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17 multinational companies</a:t>
              </a:r>
            </a:p>
            <a:p>
              <a:pPr lvl="2">
                <a:spcBef>
                  <a:spcPct val="0"/>
                </a:spcBef>
              </a:pPr>
              <a:r>
                <a:rPr lang="en-GB" altLang="en-US" sz="16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 5 industry associations</a:t>
              </a:r>
            </a:p>
            <a:p>
              <a:pPr lvl="2">
                <a:spcBef>
                  <a:spcPct val="0"/>
                </a:spcBef>
              </a:pPr>
              <a:r>
                <a:rPr lang="en-GB" altLang="en-US" sz="16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18 public bodies and universities</a:t>
              </a:r>
            </a:p>
          </p:txBody>
        </p:sp>
        <p:sp>
          <p:nvSpPr>
            <p:cNvPr id="9225" name="Rectangle 13"/>
            <p:cNvSpPr>
              <a:spLocks noChangeArrowheads="1"/>
            </p:cNvSpPr>
            <p:nvPr/>
          </p:nvSpPr>
          <p:spPr bwMode="auto">
            <a:xfrm>
              <a:off x="4446810" y="4240315"/>
              <a:ext cx="457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413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en-GB" altLang="en-US" sz="1600" dirty="0" smtClean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focused </a:t>
              </a:r>
              <a:r>
                <a:rPr lang="en-GB" altLang="en-US" sz="16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on STEM careers  and industry-school collaboration</a:t>
              </a:r>
            </a:p>
          </p:txBody>
        </p:sp>
        <p:sp>
          <p:nvSpPr>
            <p:cNvPr id="9226" name="Rectangle 14"/>
            <p:cNvSpPr>
              <a:spLocks noChangeArrowheads="1"/>
            </p:cNvSpPr>
            <p:nvPr/>
          </p:nvSpPr>
          <p:spPr bwMode="auto">
            <a:xfrm>
              <a:off x="4501132" y="4960332"/>
              <a:ext cx="44633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413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en-GB" altLang="en-US" sz="160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co-financed by the EC and industry partners (€ 8.3 M  - 50/50) </a:t>
              </a:r>
            </a:p>
          </p:txBody>
        </p:sp>
      </p:grpSp>
      <p:sp>
        <p:nvSpPr>
          <p:cNvPr id="9223" name="Title 1"/>
          <p:cNvSpPr>
            <a:spLocks noGrp="1"/>
          </p:cNvSpPr>
          <p:nvPr>
            <p:ph type="title"/>
          </p:nvPr>
        </p:nvSpPr>
        <p:spPr>
          <a:xfrm>
            <a:off x="392113" y="260350"/>
            <a:ext cx="8218487" cy="1143000"/>
          </a:xfrm>
        </p:spPr>
        <p:txBody>
          <a:bodyPr/>
          <a:lstStyle/>
          <a:p>
            <a:r>
              <a:rPr lang="en-GB" altLang="en-US" smtClean="0"/>
              <a:t>ECB – inGenious (2011-2014)</a:t>
            </a:r>
          </a:p>
        </p:txBody>
      </p:sp>
    </p:spTree>
    <p:extLst>
      <p:ext uri="{BB962C8B-B14F-4D97-AF65-F5344CB8AC3E}">
        <p14:creationId xmlns:p14="http://schemas.microsoft.com/office/powerpoint/2010/main" val="31459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(template) Updated">
  <a:themeElements>
    <a:clrScheme name="">
      <a:dk1>
        <a:srgbClr val="000000"/>
      </a:dk1>
      <a:lt1>
        <a:srgbClr val="FFFFFF"/>
      </a:lt1>
      <a:dk2>
        <a:srgbClr val="E41B5B"/>
      </a:dk2>
      <a:lt2>
        <a:srgbClr val="60AEB8"/>
      </a:lt2>
      <a:accent1>
        <a:srgbClr val="15807D"/>
      </a:accent1>
      <a:accent2>
        <a:srgbClr val="8F278F"/>
      </a:accent2>
      <a:accent3>
        <a:srgbClr val="FFFFFF"/>
      </a:accent3>
      <a:accent4>
        <a:srgbClr val="000000"/>
      </a:accent4>
      <a:accent5>
        <a:srgbClr val="AAC0BF"/>
      </a:accent5>
      <a:accent6>
        <a:srgbClr val="812281"/>
      </a:accent6>
      <a:hlink>
        <a:srgbClr val="E41B5B"/>
      </a:hlink>
      <a:folHlink>
        <a:srgbClr val="FFB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tional STEM Learning Centre (template)" id="{39854DAE-978D-4EC5-B46B-0A45394A09C2}" vid="{9ADB46DF-E47D-4065-9B30-56CE869A2B6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 STEM Learning Centre (template)</Template>
  <TotalTime>251</TotalTime>
  <Words>1887</Words>
  <Application>Microsoft Office PowerPoint</Application>
  <PresentationFormat>On-screen Show (4:3)</PresentationFormat>
  <Paragraphs>211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Gothic</vt:lpstr>
      <vt:lpstr>ＭＳ Ｐゴシック</vt:lpstr>
      <vt:lpstr>ＭＳ Ｐゴシック</vt:lpstr>
      <vt:lpstr>Arial</vt:lpstr>
      <vt:lpstr>Calibri</vt:lpstr>
      <vt:lpstr>Times New Roman</vt:lpstr>
      <vt:lpstr>Wingdings</vt:lpstr>
      <vt:lpstr>National (template) Updated</vt:lpstr>
      <vt:lpstr>PowerPoint Presentation</vt:lpstr>
      <vt:lpstr>My Journey</vt:lpstr>
      <vt:lpstr>STEM Learning Ltd</vt:lpstr>
      <vt:lpstr>Range of STEM programmes of support</vt:lpstr>
      <vt:lpstr>STEM Learning Ltd – </vt:lpstr>
      <vt:lpstr>PowerPoint Presentation</vt:lpstr>
      <vt:lpstr>STEM Learning Ltd – </vt:lpstr>
      <vt:lpstr>Good Careers Guidance:  Eight benchmarks for effective Careers Guidance </vt:lpstr>
      <vt:lpstr>ECB – inGenious (2011-2014)</vt:lpstr>
      <vt:lpstr>ECB – inGenious (2011-2014)</vt:lpstr>
      <vt:lpstr>Ingenious – what students and teachers told us ….</vt:lpstr>
      <vt:lpstr>PowerPoint Presentation</vt:lpstr>
      <vt:lpstr>Evaluation results: inGenious achievements</vt:lpstr>
      <vt:lpstr>Key messages…..</vt:lpstr>
      <vt:lpstr>Enthusing young people is vital – but teachers remain key</vt:lpstr>
      <vt:lpstr>National STEM Learning Centre  and Network </vt:lpstr>
      <vt:lpstr>PowerPoint Presentation</vt:lpstr>
      <vt:lpstr>Impact on pupils</vt:lpstr>
      <vt:lpstr>Impacts on the wider system</vt:lpstr>
      <vt:lpstr>PowerPoint Presentation</vt:lpstr>
      <vt:lpstr>Teacher Industry Partners’ Scheme (TIPS)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Enthusing young people is vital – but teachers remain key</vt:lpstr>
      <vt:lpstr>Concluding thoughts </vt:lpstr>
    </vt:vector>
  </TitlesOfParts>
  <Company>STEM Learning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Gunnill</dc:creator>
  <cp:lastModifiedBy>Gillian Collinson</cp:lastModifiedBy>
  <cp:revision>27</cp:revision>
  <cp:lastPrinted>2016-01-06T14:36:08Z</cp:lastPrinted>
  <dcterms:created xsi:type="dcterms:W3CDTF">2015-12-14T14:52:19Z</dcterms:created>
  <dcterms:modified xsi:type="dcterms:W3CDTF">2016-02-02T21:34:10Z</dcterms:modified>
</cp:coreProperties>
</file>