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531" r:id="rId3"/>
    <p:sldId id="545" r:id="rId4"/>
    <p:sldId id="562" r:id="rId5"/>
    <p:sldId id="564" r:id="rId6"/>
    <p:sldId id="572" r:id="rId7"/>
    <p:sldId id="574" r:id="rId8"/>
    <p:sldId id="573" r:id="rId9"/>
    <p:sldId id="546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23B"/>
    <a:srgbClr val="F78B1E"/>
    <a:srgbClr val="A6A6A6"/>
    <a:srgbClr val="165E24"/>
    <a:srgbClr val="423F79"/>
    <a:srgbClr val="474573"/>
    <a:srgbClr val="535086"/>
    <a:srgbClr val="28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1" d="100"/>
          <a:sy n="81" d="100"/>
        </p:scale>
        <p:origin x="14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SMMT presentation reduced 060315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BE822-73A2-41B0-AE62-1425FCBE756B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D8C3C-EFDD-4234-8655-29465B3F1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7099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SMMT presentation reduced 060315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CF7DB-EEAC-4160-856E-71F7D58DA0AB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5D6B6-CC82-4DB0-90E5-9AECF9563D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77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SMMT presentation reduced 060315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5D6B6-CC82-4DB0-90E5-9AECF9563DB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8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SMMT presentation reduced 060315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5D6B6-CC82-4DB0-90E5-9AECF9563DB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8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SMMT presentation reduced 060315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5D6B6-CC82-4DB0-90E5-9AECF9563DB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9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SMMT presentation reduced 060315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5D6B6-CC82-4DB0-90E5-9AECF9563DB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388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SMMT presentation reduced 060315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5D6B6-CC82-4DB0-90E5-9AECF9563DB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7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SMMT presentation reduced 060315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5D6B6-CC82-4DB0-90E5-9AECF9563DB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97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SMMT presentation reduced 060315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5D6B6-CC82-4DB0-90E5-9AECF9563DB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504" y="6487492"/>
            <a:ext cx="693440" cy="253876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2DE4B8A4-8E24-4279-9937-4616DA8F29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92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8313" y="1700213"/>
            <a:ext cx="8207375" cy="43926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68313" y="837183"/>
            <a:ext cx="8280400" cy="575593"/>
          </a:xfrm>
        </p:spPr>
        <p:txBody>
          <a:bodyPr/>
          <a:lstStyle>
            <a:lvl1pPr>
              <a:defRPr>
                <a:solidFill>
                  <a:srgbClr val="F78B1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504" y="6487492"/>
            <a:ext cx="693440" cy="253876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2DE4B8A4-8E24-4279-9937-4616DA8F29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84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1844675"/>
            <a:ext cx="3911228" cy="4321175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sz="2000" dirty="0" smtClean="0"/>
              <a:t>Click to edit Text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844824"/>
            <a:ext cx="4032448" cy="4321175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sz="2000" dirty="0" smtClean="0"/>
              <a:t>Click to edit Text</a:t>
            </a:r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68313" y="837183"/>
            <a:ext cx="8280400" cy="575593"/>
          </a:xfrm>
        </p:spPr>
        <p:txBody>
          <a:bodyPr/>
          <a:lstStyle>
            <a:lvl1pPr>
              <a:defRPr>
                <a:solidFill>
                  <a:srgbClr val="F78B1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504" y="6487492"/>
            <a:ext cx="693440" cy="253876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2DE4B8A4-8E24-4279-9937-4616DA8F29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699792" y="72008"/>
            <a:ext cx="598700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27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68313" y="837183"/>
            <a:ext cx="8280400" cy="575593"/>
          </a:xfrm>
        </p:spPr>
        <p:txBody>
          <a:bodyPr/>
          <a:lstStyle>
            <a:lvl1pPr>
              <a:defRPr>
                <a:solidFill>
                  <a:srgbClr val="F78B1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79613" y="2060575"/>
            <a:ext cx="5400675" cy="3240088"/>
          </a:xfrm>
        </p:spPr>
        <p:txBody>
          <a:bodyPr/>
          <a:lstStyle>
            <a:lvl1pPr marL="457200" indent="-457200" algn="l">
              <a:buClr>
                <a:srgbClr val="F78B1E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504" y="6487492"/>
            <a:ext cx="693440" cy="253876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2DE4B8A4-8E24-4279-9937-4616DA8F29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699792" y="72008"/>
            <a:ext cx="598700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49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" y="0"/>
            <a:ext cx="7286625" cy="642938"/>
          </a:xfrm>
        </p:spPr>
        <p:txBody>
          <a:bodyPr/>
          <a:lstStyle>
            <a:lvl1pPr marL="361864" indent="0">
              <a:buNone/>
              <a:defRPr b="1">
                <a:solidFill>
                  <a:srgbClr val="F78B1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E7B7BCC-9686-452D-950F-F1733E413E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395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3A873-B4ED-4117-9426-A12E6B38BA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312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9792" y="72008"/>
            <a:ext cx="598700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6713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504" y="6487492"/>
            <a:ext cx="693440" cy="253876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2DE4B8A4-8E24-4279-9937-4616DA8F299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24"/>
            <a:ext cx="9144000" cy="68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2" r:id="rId3"/>
    <p:sldLayoutId id="2147483661" r:id="rId4"/>
    <p:sldLayoutId id="2147483676" r:id="rId5"/>
    <p:sldLayoutId id="214748367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F78B1E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124744"/>
            <a:ext cx="86409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4088" y="5661248"/>
            <a:ext cx="8280400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F78B1E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dirty="0" smtClean="0"/>
              <a:t>Careers in Manufacturing</a:t>
            </a:r>
          </a:p>
          <a:p>
            <a:pPr algn="r"/>
            <a:r>
              <a:rPr lang="en-GB" sz="2000" dirty="0" smtClean="0"/>
              <a:t>Frances Hoy, HR Manager</a:t>
            </a:r>
            <a:endParaRPr lang="en-GB" sz="2000" dirty="0" smtClean="0"/>
          </a:p>
          <a:p>
            <a:pPr algn="r"/>
            <a:r>
              <a:rPr lang="en-GB" sz="2000" dirty="0" smtClean="0"/>
              <a:t>Nifco UK Limited</a:t>
            </a:r>
          </a:p>
        </p:txBody>
      </p:sp>
    </p:spTree>
    <p:extLst>
      <p:ext uri="{BB962C8B-B14F-4D97-AF65-F5344CB8AC3E}">
        <p14:creationId xmlns:p14="http://schemas.microsoft.com/office/powerpoint/2010/main" val="18100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115616" y="1052736"/>
            <a:ext cx="7416824" cy="3240088"/>
          </a:xfrm>
        </p:spPr>
        <p:txBody>
          <a:bodyPr>
            <a:noAutofit/>
          </a:bodyPr>
          <a:lstStyle/>
          <a:p>
            <a:pPr marL="263525" indent="-263525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  <a:cs typeface="Helvetica" panose="020B0604020202020204" pitchFamily="34" charset="0"/>
              </a:rPr>
              <a:t>Nifco </a:t>
            </a:r>
            <a:r>
              <a:rPr lang="en-GB" sz="2000" dirty="0" smtClean="0">
                <a:latin typeface="+mj-lt"/>
                <a:cs typeface="Helvetica" panose="020B0604020202020204" pitchFamily="34" charset="0"/>
              </a:rPr>
              <a:t>– what does it do?</a:t>
            </a:r>
          </a:p>
          <a:p>
            <a:pPr marL="263525" indent="-263525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  <a:cs typeface="Helvetica" panose="020B0604020202020204" pitchFamily="34" charset="0"/>
              </a:rPr>
              <a:t>Careers </a:t>
            </a:r>
            <a:r>
              <a:rPr lang="en-GB" sz="2000" dirty="0" smtClean="0">
                <a:latin typeface="+mj-lt"/>
                <a:cs typeface="Helvetica" panose="020B0604020202020204" pitchFamily="34" charset="0"/>
              </a:rPr>
              <a:t>at </a:t>
            </a:r>
            <a:r>
              <a:rPr lang="en-GB" sz="2000" dirty="0" smtClean="0">
                <a:latin typeface="+mj-lt"/>
                <a:cs typeface="Helvetica" panose="020B0604020202020204" pitchFamily="34" charset="0"/>
              </a:rPr>
              <a:t>Nifco</a:t>
            </a:r>
          </a:p>
          <a:p>
            <a:pPr marL="263525" indent="-263525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  <a:cs typeface="Helvetica" panose="020B0604020202020204" pitchFamily="34" charset="0"/>
              </a:rPr>
              <a:t>Nifco Needs Skills</a:t>
            </a:r>
            <a:endParaRPr lang="en-GB" sz="2000" dirty="0" smtClean="0">
              <a:latin typeface="+mj-lt"/>
              <a:cs typeface="Helvetica" panose="020B0604020202020204" pitchFamily="34" charset="0"/>
            </a:endParaRPr>
          </a:p>
          <a:p>
            <a:pPr marL="263525" indent="-263525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  <a:cs typeface="Helvetica" panose="020B0604020202020204" pitchFamily="34" charset="0"/>
              </a:rPr>
              <a:t>Engaging with Education </a:t>
            </a:r>
          </a:p>
          <a:p>
            <a:pPr>
              <a:spcBef>
                <a:spcPts val="0"/>
              </a:spcBef>
            </a:pPr>
            <a:endParaRPr lang="en-GB" sz="2000" dirty="0">
              <a:latin typeface="+mj-lt"/>
              <a:cs typeface="Helvetic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29408" y="72008"/>
            <a:ext cx="5987008" cy="620688"/>
          </a:xfrm>
        </p:spPr>
        <p:txBody>
          <a:bodyPr/>
          <a:lstStyle/>
          <a:p>
            <a:r>
              <a:rPr lang="en-GB" dirty="0" smtClean="0">
                <a:latin typeface="Helvetica"/>
                <a:cs typeface="Helvetica"/>
              </a:rPr>
              <a:t>Agenda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E4B8A4-8E24-4279-9937-4616DA8F299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2329408" y="72008"/>
            <a:ext cx="598700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Helvetica"/>
                <a:cs typeface="Helvetica"/>
              </a:rPr>
              <a:t>What is Nifco?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11" name="Subtitle 1"/>
          <p:cNvSpPr txBox="1">
            <a:spLocks/>
          </p:cNvSpPr>
          <p:nvPr/>
        </p:nvSpPr>
        <p:spPr bwMode="auto">
          <a:xfrm>
            <a:off x="287312" y="908720"/>
            <a:ext cx="9541272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GB" sz="3200" b="1" dirty="0" smtClean="0"/>
              <a:t>We are:</a:t>
            </a:r>
          </a:p>
          <a:p>
            <a:pPr>
              <a:spcBef>
                <a:spcPct val="20000"/>
              </a:spcBef>
              <a:defRPr/>
            </a:pPr>
            <a:r>
              <a:rPr lang="en-GB" sz="3200" b="1" dirty="0" smtClean="0"/>
              <a:t>A world-class</a:t>
            </a:r>
            <a:r>
              <a:rPr lang="en-GB" sz="3200" b="1" dirty="0"/>
              <a:t>, </a:t>
            </a:r>
            <a:r>
              <a:rPr lang="en-GB" sz="3200" b="1" dirty="0" smtClean="0"/>
              <a:t>advanced automotive components manufacturing business</a:t>
            </a:r>
            <a:endParaRPr lang="en-GB" sz="3200" dirty="0"/>
          </a:p>
          <a:p>
            <a:pPr marL="457200" indent="-457200" algn="ctr" eaLnBrk="1" hangingPunct="1">
              <a:spcBef>
                <a:spcPct val="20000"/>
              </a:spcBef>
              <a:defRPr/>
            </a:pPr>
            <a:endParaRPr lang="en-GB" sz="3200" b="1" dirty="0"/>
          </a:p>
          <a:p>
            <a:pPr marL="457200" indent="-457200" algn="ctr" eaLnBrk="1" hangingPunct="1">
              <a:spcBef>
                <a:spcPct val="20000"/>
              </a:spcBef>
              <a:defRPr/>
            </a:pP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7B7BCC-9686-452D-950F-F1733E413E7B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11" y="5223815"/>
            <a:ext cx="1135590" cy="100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348" y="5236698"/>
            <a:ext cx="1135590" cy="100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023" y="5259601"/>
            <a:ext cx="1134103" cy="100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160" y="5223815"/>
            <a:ext cx="1135590" cy="100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9972" y="5255307"/>
            <a:ext cx="1135590" cy="100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9783" y="5233834"/>
            <a:ext cx="1135590" cy="100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1" y="3565199"/>
            <a:ext cx="1513527" cy="1015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39" y="3736615"/>
            <a:ext cx="1152950" cy="673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78" y="3670203"/>
            <a:ext cx="947844" cy="805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90" y="3716427"/>
            <a:ext cx="1315787" cy="7134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49" y="3614353"/>
            <a:ext cx="888210" cy="9176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60" y="3647359"/>
            <a:ext cx="1101443" cy="8516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23" y="3693926"/>
            <a:ext cx="822325" cy="758474"/>
          </a:xfrm>
          <a:prstGeom prst="rect">
            <a:avLst/>
          </a:prstGeom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287312" y="3088679"/>
            <a:ext cx="598700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chemeClr val="tx1"/>
                </a:solidFill>
                <a:latin typeface="Helvetica"/>
                <a:cs typeface="Helvetica"/>
              </a:rPr>
              <a:t>Making world-class </a:t>
            </a:r>
            <a:r>
              <a:rPr lang="en-GB" sz="1800" dirty="0">
                <a:solidFill>
                  <a:schemeClr val="tx1"/>
                </a:solidFill>
                <a:latin typeface="Helvetica"/>
                <a:cs typeface="Helvetica"/>
              </a:rPr>
              <a:t>p</a:t>
            </a:r>
            <a:r>
              <a:rPr lang="en-GB" sz="1800" dirty="0" smtClean="0">
                <a:solidFill>
                  <a:schemeClr val="tx1"/>
                </a:solidFill>
                <a:latin typeface="Helvetica"/>
                <a:cs typeface="Helvetica"/>
              </a:rPr>
              <a:t>roducts</a:t>
            </a:r>
            <a:endParaRPr lang="en-GB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287312" y="4826877"/>
            <a:ext cx="598700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chemeClr val="tx1"/>
                </a:solidFill>
                <a:latin typeface="Helvetica"/>
                <a:cs typeface="Helvetica"/>
              </a:rPr>
              <a:t>For world-class </a:t>
            </a:r>
            <a:r>
              <a:rPr lang="en-GB" sz="1800" dirty="0">
                <a:solidFill>
                  <a:schemeClr val="tx1"/>
                </a:solidFill>
                <a:latin typeface="Helvetica"/>
                <a:cs typeface="Helvetica"/>
              </a:rPr>
              <a:t>c</a:t>
            </a:r>
            <a:r>
              <a:rPr lang="en-GB" sz="1800" dirty="0" smtClean="0">
                <a:solidFill>
                  <a:schemeClr val="tx1"/>
                </a:solidFill>
                <a:latin typeface="Helvetica"/>
                <a:cs typeface="Helvetica"/>
              </a:rPr>
              <a:t>ustomers</a:t>
            </a:r>
            <a:endParaRPr lang="en-GB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50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07504" y="1052736"/>
            <a:ext cx="7848872" cy="3240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000" dirty="0" smtClean="0">
                <a:latin typeface="+mj-lt"/>
                <a:cs typeface="Helvetica" panose="020B0604020202020204" pitchFamily="34" charset="0"/>
              </a:rPr>
              <a:t>It started with an apprenticeship…for most of our managers.</a:t>
            </a:r>
            <a:endParaRPr lang="en-GB" altLang="en-US" sz="2000" dirty="0" smtClean="0">
              <a:latin typeface="+mj-lt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000" dirty="0">
              <a:latin typeface="Helvetica"/>
              <a:cs typeface="Helvetic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29408" y="72008"/>
            <a:ext cx="5987008" cy="620688"/>
          </a:xfrm>
        </p:spPr>
        <p:txBody>
          <a:bodyPr/>
          <a:lstStyle/>
          <a:p>
            <a:r>
              <a:rPr lang="en-GB" dirty="0" smtClean="0">
                <a:latin typeface="Helvetica"/>
                <a:cs typeface="Helvetica"/>
              </a:rPr>
              <a:t>Nifco Career Journey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E4B8A4-8E24-4279-9937-4616DA8F299E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03" y="1628800"/>
            <a:ext cx="7440613" cy="447024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67944" y="1628800"/>
            <a:ext cx="864096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491880" y="2732242"/>
            <a:ext cx="864096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692227" y="2780928"/>
            <a:ext cx="864096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533523" y="3835684"/>
            <a:ext cx="864096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650584" y="3835684"/>
            <a:ext cx="864096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809288" y="3835684"/>
            <a:ext cx="864096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257758" y="4890440"/>
            <a:ext cx="864096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374819" y="4890440"/>
            <a:ext cx="864096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533523" y="4890440"/>
            <a:ext cx="864096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692227" y="4909219"/>
            <a:ext cx="864096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926349" y="4909219"/>
            <a:ext cx="864096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4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29408" y="72008"/>
            <a:ext cx="5987008" cy="620688"/>
          </a:xfrm>
        </p:spPr>
        <p:txBody>
          <a:bodyPr/>
          <a:lstStyle/>
          <a:p>
            <a:r>
              <a:rPr lang="en-GB" dirty="0" smtClean="0">
                <a:latin typeface="Helvetica"/>
                <a:cs typeface="Helvetica"/>
              </a:rPr>
              <a:t>Mike Matthews As An Apprentice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E4B8A4-8E24-4279-9937-4616DA8F299E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2" descr="https://fbcdn-sphotos-h-a.akamaihd.net/hphotos-ak-prn2/252352_2811135656074_11976647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88727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2413125" y="5301208"/>
            <a:ext cx="598700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chemeClr val="tx1"/>
                </a:solidFill>
                <a:cs typeface="Helvetica"/>
              </a:rPr>
              <a:t>…At Newton </a:t>
            </a:r>
            <a:r>
              <a:rPr lang="en-GB" dirty="0" err="1" smtClean="0">
                <a:solidFill>
                  <a:schemeClr val="tx1"/>
                </a:solidFill>
                <a:cs typeface="Helvetica"/>
              </a:rPr>
              <a:t>Aycliffe</a:t>
            </a:r>
            <a:endParaRPr lang="en-GB" dirty="0">
              <a:solidFill>
                <a:schemeClr val="tx1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725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2329408" y="72008"/>
            <a:ext cx="598700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Helvetica"/>
                <a:cs typeface="Helvetica"/>
              </a:rPr>
              <a:t>Careers at Nifco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7B7BCC-9686-452D-950F-F1733E413E7B}" type="slidenum">
              <a:rPr lang="en-GB" altLang="en-US" smtClean="0"/>
              <a:pPr/>
              <a:t>6</a:t>
            </a:fld>
            <a:endParaRPr lang="en-GB" alt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73603" y="1543137"/>
            <a:ext cx="5552635" cy="1087200"/>
            <a:chOff x="173603" y="1543137"/>
            <a:chExt cx="5552635" cy="1087200"/>
          </a:xfrm>
        </p:grpSpPr>
        <p:pic>
          <p:nvPicPr>
            <p:cNvPr id="3" name="Picture 2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71"/>
            <a:stretch/>
          </p:blipFill>
          <p:spPr>
            <a:xfrm>
              <a:off x="173603" y="1543137"/>
              <a:ext cx="1800000" cy="1087200"/>
            </a:xfrm>
            <a:prstGeom prst="rect">
              <a:avLst/>
            </a:prstGeom>
            <a:ln w="15875">
              <a:solidFill>
                <a:srgbClr val="F78B1E"/>
              </a:solidFill>
            </a:ln>
          </p:spPr>
        </p:pic>
        <p:pic>
          <p:nvPicPr>
            <p:cNvPr id="28" name="Picture 27"/>
            <p:cNvPicPr>
              <a:picLocks/>
            </p:cNvPicPr>
            <p:nvPr/>
          </p:nvPicPr>
          <p:blipFill rotWithShape="1">
            <a:blip r:embed="rId4"/>
            <a:srcRect l="7280"/>
            <a:stretch/>
          </p:blipFill>
          <p:spPr>
            <a:xfrm>
              <a:off x="2051720" y="1543137"/>
              <a:ext cx="1800000" cy="1087200"/>
            </a:xfrm>
            <a:prstGeom prst="rect">
              <a:avLst/>
            </a:prstGeom>
            <a:ln w="15875">
              <a:solidFill>
                <a:srgbClr val="F78B1E"/>
              </a:solidFill>
            </a:ln>
          </p:spPr>
        </p:pic>
        <p:pic>
          <p:nvPicPr>
            <p:cNvPr id="29" name="Picture 28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6238" y="1543137"/>
              <a:ext cx="1800000" cy="1087200"/>
            </a:xfrm>
            <a:prstGeom prst="rect">
              <a:avLst/>
            </a:prstGeom>
            <a:ln w="15875">
              <a:solidFill>
                <a:srgbClr val="F78B1E"/>
              </a:solidFill>
            </a:ln>
          </p:spPr>
        </p:pic>
      </p:grpSp>
      <p:grpSp>
        <p:nvGrpSpPr>
          <p:cNvPr id="42" name="Group 41"/>
          <p:cNvGrpSpPr/>
          <p:nvPr/>
        </p:nvGrpSpPr>
        <p:grpSpPr>
          <a:xfrm>
            <a:off x="173603" y="2699547"/>
            <a:ext cx="5552635" cy="1087200"/>
            <a:chOff x="173603" y="2681333"/>
            <a:chExt cx="5552635" cy="1087200"/>
          </a:xfrm>
        </p:grpSpPr>
        <p:pic>
          <p:nvPicPr>
            <p:cNvPr id="22" name="Picture 21"/>
            <p:cNvPicPr>
              <a:picLocks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13"/>
            <a:stretch/>
          </p:blipFill>
          <p:spPr>
            <a:xfrm>
              <a:off x="173603" y="2681333"/>
              <a:ext cx="1800000" cy="1086017"/>
            </a:xfrm>
            <a:prstGeom prst="rect">
              <a:avLst/>
            </a:prstGeom>
            <a:ln w="15875">
              <a:solidFill>
                <a:srgbClr val="F78B1E"/>
              </a:solidFill>
            </a:ln>
          </p:spPr>
        </p:pic>
        <p:pic>
          <p:nvPicPr>
            <p:cNvPr id="25" name="Picture 24"/>
            <p:cNvPicPr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6" b="11085"/>
            <a:stretch/>
          </p:blipFill>
          <p:spPr>
            <a:xfrm>
              <a:off x="2051720" y="2681333"/>
              <a:ext cx="1800000" cy="1087200"/>
            </a:xfrm>
            <a:prstGeom prst="rect">
              <a:avLst/>
            </a:prstGeom>
            <a:ln w="15875">
              <a:solidFill>
                <a:srgbClr val="F78B1E"/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/>
            <a:srcRect t="13817"/>
            <a:stretch/>
          </p:blipFill>
          <p:spPr>
            <a:xfrm>
              <a:off x="3926238" y="2681333"/>
              <a:ext cx="1800000" cy="1086571"/>
            </a:xfrm>
            <a:prstGeom prst="rect">
              <a:avLst/>
            </a:prstGeom>
            <a:ln w="15875">
              <a:solidFill>
                <a:srgbClr val="F78B1E"/>
              </a:solidFill>
            </a:ln>
          </p:spPr>
        </p:pic>
      </p:grpSp>
      <p:grpSp>
        <p:nvGrpSpPr>
          <p:cNvPr id="44" name="Group 43"/>
          <p:cNvGrpSpPr/>
          <p:nvPr/>
        </p:nvGrpSpPr>
        <p:grpSpPr>
          <a:xfrm>
            <a:off x="173603" y="5013176"/>
            <a:ext cx="5552635" cy="1087200"/>
            <a:chOff x="173603" y="5013176"/>
            <a:chExt cx="5552635" cy="1087200"/>
          </a:xfrm>
        </p:grpSpPr>
        <p:pic>
          <p:nvPicPr>
            <p:cNvPr id="24" name="Picture 23"/>
            <p:cNvPicPr>
              <a:picLocks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274"/>
            <a:stretch/>
          </p:blipFill>
          <p:spPr>
            <a:xfrm>
              <a:off x="173603" y="5013176"/>
              <a:ext cx="1800000" cy="1087200"/>
            </a:xfrm>
            <a:prstGeom prst="rect">
              <a:avLst/>
            </a:prstGeom>
            <a:ln w="15875">
              <a:solidFill>
                <a:srgbClr val="F78B1E"/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0"/>
            <a:srcRect l="174" r="12648"/>
            <a:stretch/>
          </p:blipFill>
          <p:spPr>
            <a:xfrm>
              <a:off x="2051520" y="5013176"/>
              <a:ext cx="1800200" cy="1087200"/>
            </a:xfrm>
            <a:prstGeom prst="rect">
              <a:avLst/>
            </a:prstGeom>
            <a:ln w="15875">
              <a:solidFill>
                <a:srgbClr val="F78B1E"/>
              </a:solidFill>
            </a:ln>
          </p:spPr>
        </p:pic>
        <p:pic>
          <p:nvPicPr>
            <p:cNvPr id="32" name="Picture 31"/>
            <p:cNvPicPr>
              <a:picLocks/>
            </p:cNvPicPr>
            <p:nvPr/>
          </p:nvPicPr>
          <p:blipFill rotWithShape="1">
            <a:blip r:embed="rId11"/>
            <a:srcRect b="6007"/>
            <a:stretch/>
          </p:blipFill>
          <p:spPr>
            <a:xfrm>
              <a:off x="3926038" y="5013176"/>
              <a:ext cx="1800200" cy="1087200"/>
            </a:xfrm>
            <a:prstGeom prst="rect">
              <a:avLst/>
            </a:prstGeom>
            <a:ln w="15875">
              <a:solidFill>
                <a:srgbClr val="F78B1E"/>
              </a:solidFill>
            </a:ln>
          </p:spPr>
        </p:pic>
      </p:grpSp>
      <p:grpSp>
        <p:nvGrpSpPr>
          <p:cNvPr id="43" name="Group 42"/>
          <p:cNvGrpSpPr/>
          <p:nvPr/>
        </p:nvGrpSpPr>
        <p:grpSpPr>
          <a:xfrm>
            <a:off x="173603" y="3855957"/>
            <a:ext cx="5552635" cy="1088009"/>
            <a:chOff x="173603" y="3860021"/>
            <a:chExt cx="5552635" cy="108800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50" b="6071"/>
            <a:stretch/>
          </p:blipFill>
          <p:spPr>
            <a:xfrm>
              <a:off x="173603" y="3860021"/>
              <a:ext cx="1800000" cy="1088009"/>
            </a:xfrm>
            <a:prstGeom prst="rect">
              <a:avLst/>
            </a:prstGeom>
            <a:ln w="15875">
              <a:solidFill>
                <a:srgbClr val="F78B1E"/>
              </a:solidFill>
            </a:ln>
          </p:spPr>
        </p:pic>
        <p:pic>
          <p:nvPicPr>
            <p:cNvPr id="31" name="Picture 30"/>
            <p:cNvPicPr>
              <a:picLocks/>
            </p:cNvPicPr>
            <p:nvPr/>
          </p:nvPicPr>
          <p:blipFill rotWithShape="1">
            <a:blip r:embed="rId13"/>
            <a:srcRect t="8003" b="21068"/>
            <a:stretch/>
          </p:blipFill>
          <p:spPr>
            <a:xfrm>
              <a:off x="3926238" y="3860021"/>
              <a:ext cx="1800000" cy="1087200"/>
            </a:xfrm>
            <a:prstGeom prst="rect">
              <a:avLst/>
            </a:prstGeom>
            <a:ln w="15875">
              <a:solidFill>
                <a:srgbClr val="F78B1E"/>
              </a:solidFill>
            </a:ln>
          </p:spPr>
        </p:pic>
        <p:pic>
          <p:nvPicPr>
            <p:cNvPr id="33" name="Picture 32"/>
            <p:cNvPicPr>
              <a:picLocks/>
            </p:cNvPicPr>
            <p:nvPr/>
          </p:nvPicPr>
          <p:blipFill rotWithShape="1">
            <a:blip r:embed="rId14"/>
            <a:srcRect b="4085"/>
            <a:stretch/>
          </p:blipFill>
          <p:spPr>
            <a:xfrm>
              <a:off x="2051720" y="3860021"/>
              <a:ext cx="1800000" cy="1087200"/>
            </a:xfrm>
            <a:prstGeom prst="rect">
              <a:avLst/>
            </a:prstGeom>
            <a:ln w="15875">
              <a:solidFill>
                <a:srgbClr val="F78B1E"/>
              </a:solidFill>
            </a:ln>
          </p:spPr>
        </p:pic>
      </p:grpSp>
      <p:sp>
        <p:nvSpPr>
          <p:cNvPr id="3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828708" y="1543137"/>
            <a:ext cx="2736304" cy="3240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Sales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Design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Purchasing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Toolmaking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Maintenance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Moulding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Manual Assembly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Customer Service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Logistics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Stock Management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Marketing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HR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Finance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Management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Quality Control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 &amp; Safety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Facilities Management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Operations 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Communications</a:t>
            </a: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Training &amp; Development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GB" sz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9388" indent="-179388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en-GB" sz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en-GB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en-GB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GB" sz="1200" dirty="0">
              <a:latin typeface="Helvetica"/>
              <a:cs typeface="Helvetica"/>
            </a:endParaRP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9781" y="6178113"/>
            <a:ext cx="5081619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GB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…the opportunities are endless!</a:t>
            </a:r>
            <a:endParaRPr lang="en-GB" sz="2000" b="1" dirty="0">
              <a:latin typeface="Helvetica"/>
              <a:cs typeface="Helvetica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6273" y="979882"/>
            <a:ext cx="8086127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GB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don’t only have engineers in Manufacturing…</a:t>
            </a:r>
            <a:endParaRPr lang="en-GB" sz="2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894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2329408" y="72008"/>
            <a:ext cx="598700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Helvetica"/>
                <a:cs typeface="Helvetica"/>
              </a:rPr>
              <a:t>Nifco Needs Skills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7B7BCC-9686-452D-950F-F1733E413E7B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6273" y="979882"/>
            <a:ext cx="8086127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GB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right person with the basic skills…</a:t>
            </a:r>
            <a:endParaRPr lang="en-GB" sz="2000" b="1" dirty="0">
              <a:latin typeface="Helvetica"/>
              <a:cs typeface="Helvetica"/>
            </a:endParaRPr>
          </a:p>
        </p:txBody>
      </p:sp>
      <p:sp>
        <p:nvSpPr>
          <p:cNvPr id="34" name="Cloud 33"/>
          <p:cNvSpPr/>
          <p:nvPr/>
        </p:nvSpPr>
        <p:spPr>
          <a:xfrm>
            <a:off x="179512" y="2996952"/>
            <a:ext cx="1872208" cy="881933"/>
          </a:xfrm>
          <a:prstGeom prst="cloud">
            <a:avLst/>
          </a:prstGeom>
          <a:solidFill>
            <a:schemeClr val="bg1"/>
          </a:solidFill>
          <a:ln>
            <a:solidFill>
              <a:srgbClr val="F78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Communication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5" name="Cloud 34"/>
          <p:cNvSpPr/>
          <p:nvPr/>
        </p:nvSpPr>
        <p:spPr>
          <a:xfrm>
            <a:off x="611560" y="4347267"/>
            <a:ext cx="1872208" cy="881933"/>
          </a:xfrm>
          <a:prstGeom prst="cloud">
            <a:avLst/>
          </a:prstGeom>
          <a:solidFill>
            <a:schemeClr val="bg1"/>
          </a:solidFill>
          <a:ln>
            <a:solidFill>
              <a:srgbClr val="F78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Basic Computer Skills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Cloud 38"/>
          <p:cNvSpPr/>
          <p:nvPr/>
        </p:nvSpPr>
        <p:spPr>
          <a:xfrm>
            <a:off x="2424732" y="2907107"/>
            <a:ext cx="1872208" cy="881933"/>
          </a:xfrm>
          <a:prstGeom prst="cloud">
            <a:avLst/>
          </a:prstGeom>
          <a:solidFill>
            <a:schemeClr val="bg1"/>
          </a:solidFill>
          <a:ln>
            <a:solidFill>
              <a:srgbClr val="F78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Industry Understanding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3275856" y="3915219"/>
            <a:ext cx="1872208" cy="881933"/>
          </a:xfrm>
          <a:prstGeom prst="cloud">
            <a:avLst/>
          </a:prstGeom>
          <a:solidFill>
            <a:schemeClr val="bg1"/>
          </a:solidFill>
          <a:ln>
            <a:solidFill>
              <a:srgbClr val="F78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Environment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Understanding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5" name="Cloud 44"/>
          <p:cNvSpPr/>
          <p:nvPr/>
        </p:nvSpPr>
        <p:spPr>
          <a:xfrm>
            <a:off x="4669952" y="2826832"/>
            <a:ext cx="1872208" cy="881933"/>
          </a:xfrm>
          <a:prstGeom prst="cloud">
            <a:avLst/>
          </a:prstGeom>
          <a:solidFill>
            <a:schemeClr val="bg1"/>
          </a:solidFill>
          <a:ln>
            <a:solidFill>
              <a:srgbClr val="F78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Teamwork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Cloud 45"/>
          <p:cNvSpPr/>
          <p:nvPr/>
        </p:nvSpPr>
        <p:spPr>
          <a:xfrm>
            <a:off x="5652120" y="3933056"/>
            <a:ext cx="1872208" cy="881933"/>
          </a:xfrm>
          <a:prstGeom prst="cloud">
            <a:avLst/>
          </a:prstGeom>
          <a:solidFill>
            <a:schemeClr val="bg1"/>
          </a:solidFill>
          <a:ln>
            <a:solidFill>
              <a:srgbClr val="F78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Basic Skills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Maths, English, Science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7" name="Cloud 46"/>
          <p:cNvSpPr/>
          <p:nvPr/>
        </p:nvSpPr>
        <p:spPr>
          <a:xfrm>
            <a:off x="2051720" y="5211363"/>
            <a:ext cx="1872208" cy="881933"/>
          </a:xfrm>
          <a:prstGeom prst="cloud">
            <a:avLst/>
          </a:prstGeom>
          <a:solidFill>
            <a:schemeClr val="bg1"/>
          </a:solidFill>
          <a:ln>
            <a:solidFill>
              <a:srgbClr val="F78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Positivity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Cloud 47"/>
          <p:cNvSpPr/>
          <p:nvPr/>
        </p:nvSpPr>
        <p:spPr>
          <a:xfrm>
            <a:off x="4572000" y="5211363"/>
            <a:ext cx="1872208" cy="881933"/>
          </a:xfrm>
          <a:prstGeom prst="cloud">
            <a:avLst/>
          </a:prstGeom>
          <a:solidFill>
            <a:schemeClr val="bg1"/>
          </a:solidFill>
          <a:ln>
            <a:solidFill>
              <a:srgbClr val="F78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Computer literate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9" name="Cloud 48"/>
          <p:cNvSpPr/>
          <p:nvPr/>
        </p:nvSpPr>
        <p:spPr>
          <a:xfrm>
            <a:off x="6845424" y="4848468"/>
            <a:ext cx="1872208" cy="1011646"/>
          </a:xfrm>
          <a:prstGeom prst="cloud">
            <a:avLst/>
          </a:prstGeom>
          <a:solidFill>
            <a:schemeClr val="bg1"/>
          </a:solidFill>
          <a:ln>
            <a:solidFill>
              <a:srgbClr val="F78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Job Related Qualifications:</a:t>
            </a:r>
          </a:p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Eg</a:t>
            </a:r>
            <a:r>
              <a:rPr lang="en-GB" sz="1200" dirty="0" smtClean="0">
                <a:solidFill>
                  <a:schemeClr val="tx1"/>
                </a:solidFill>
              </a:rPr>
              <a:t>: Engineering, Design </a:t>
            </a:r>
            <a:r>
              <a:rPr lang="en-GB" sz="1200" dirty="0" err="1" smtClean="0">
                <a:solidFill>
                  <a:schemeClr val="tx1"/>
                </a:solidFill>
              </a:rPr>
              <a:t>etc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1552593"/>
            <a:ext cx="4752528" cy="508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dirty="0"/>
              <a:t>1</a:t>
            </a:r>
            <a:r>
              <a:rPr lang="en-GB" sz="1400" dirty="0" smtClean="0"/>
              <a:t>0% </a:t>
            </a:r>
          </a:p>
          <a:p>
            <a:pPr algn="r"/>
            <a:r>
              <a:rPr lang="en-GB" sz="1400" dirty="0" smtClean="0"/>
              <a:t>Aptitude</a:t>
            </a:r>
            <a:endParaRPr lang="en-GB" sz="1400" dirty="0"/>
          </a:p>
        </p:txBody>
      </p:sp>
      <p:sp>
        <p:nvSpPr>
          <p:cNvPr id="50" name="Rectangle 49"/>
          <p:cNvSpPr/>
          <p:nvPr/>
        </p:nvSpPr>
        <p:spPr>
          <a:xfrm>
            <a:off x="1907704" y="1552593"/>
            <a:ext cx="3960440" cy="508255"/>
          </a:xfrm>
          <a:prstGeom prst="rect">
            <a:avLst/>
          </a:prstGeom>
          <a:solidFill>
            <a:srgbClr val="F9A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90% Attitude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6888" y="2158595"/>
            <a:ext cx="8086127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spcBef>
                <a:spcPts val="100"/>
              </a:spcBef>
              <a:spcAft>
                <a:spcPts val="100"/>
              </a:spcAft>
            </a:pPr>
            <a:r>
              <a:rPr lang="en-GB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…can become the perfect person!</a:t>
            </a:r>
            <a:endParaRPr lang="en-GB" sz="2000" b="1" dirty="0">
              <a:latin typeface="Helvetica"/>
              <a:cs typeface="Helvetica"/>
            </a:endParaRPr>
          </a:p>
        </p:txBody>
      </p:sp>
      <p:sp>
        <p:nvSpPr>
          <p:cNvPr id="52" name="Cloud 51"/>
          <p:cNvSpPr/>
          <p:nvPr/>
        </p:nvSpPr>
        <p:spPr>
          <a:xfrm>
            <a:off x="6915172" y="2924944"/>
            <a:ext cx="1872208" cy="1011646"/>
          </a:xfrm>
          <a:prstGeom prst="cloud">
            <a:avLst/>
          </a:prstGeom>
          <a:solidFill>
            <a:schemeClr val="bg1"/>
          </a:solidFill>
          <a:ln>
            <a:solidFill>
              <a:srgbClr val="F78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Interview Skills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2329408" y="72008"/>
            <a:ext cx="598700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Helvetica"/>
                <a:cs typeface="Helvetica"/>
              </a:rPr>
              <a:t>Engaging with Education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7B7BCC-9686-452D-950F-F1733E413E7B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6273" y="979882"/>
            <a:ext cx="6622891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GB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engage with education across a vast spectrum – Primary to Higher Education</a:t>
            </a:r>
            <a:endParaRPr lang="en-GB" sz="2000" b="1" dirty="0">
              <a:latin typeface="Helvetica"/>
              <a:cs typeface="Helvetica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/>
        </p:blipFill>
        <p:spPr>
          <a:xfrm>
            <a:off x="323528" y="1844824"/>
            <a:ext cx="2402632" cy="1656184"/>
          </a:xfrm>
          <a:prstGeom prst="rect">
            <a:avLst/>
          </a:prstGeom>
          <a:ln w="25400"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01" y="3564906"/>
            <a:ext cx="2135379" cy="7154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4" y="4507534"/>
            <a:ext cx="2344260" cy="1656184"/>
          </a:xfrm>
          <a:prstGeom prst="rect">
            <a:avLst/>
          </a:prstGeom>
        </p:spPr>
      </p:pic>
      <p:pic>
        <p:nvPicPr>
          <p:cNvPr id="1026" name="Picture 2" descr="http://www.hillwest.bham.sch.uk/images/governors/basg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33" y="1844824"/>
            <a:ext cx="205886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kuniversitysearch.com/img/unilogo_6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92" y="3511109"/>
            <a:ext cx="2137164" cy="94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arlington.ac.uk/wp-content/themes/darlington/images/header/darlington-college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35" y="4484082"/>
            <a:ext cx="4333029" cy="77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lumni.mbro.ac.uk/wp-content/themes/alumni-mbr/i/mbr-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41" y="1809464"/>
            <a:ext cx="1893519" cy="169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hurworthschool.org.uk/wp-content/uploads/2015/02/SWT-cropp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92" y="5225888"/>
            <a:ext cx="4457942" cy="108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2160" y="3604024"/>
            <a:ext cx="2549861" cy="74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457200" y="2343150"/>
            <a:ext cx="8229600" cy="16383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b="1" dirty="0" smtClean="0">
                <a:solidFill>
                  <a:srgbClr val="F78B1E"/>
                </a:solidFill>
              </a:rPr>
              <a:t>Thank you for listening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3A873-B4ED-4117-9426-A12E6B38BAD9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6803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3949</TotalTime>
  <Words>237</Words>
  <Application>Microsoft Office PowerPoint</Application>
  <PresentationFormat>On-screen Show (4:3)</PresentationFormat>
  <Paragraphs>89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Wingdings</vt:lpstr>
      <vt:lpstr>Presentation template</vt:lpstr>
      <vt:lpstr>PowerPoint Presentation</vt:lpstr>
      <vt:lpstr>Agenda</vt:lpstr>
      <vt:lpstr>PowerPoint Presentation</vt:lpstr>
      <vt:lpstr>Nifco Career Journey</vt:lpstr>
      <vt:lpstr>Mike Matthews As An Apprentice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betakamine</dc:creator>
  <cp:lastModifiedBy>Erika Marshall</cp:lastModifiedBy>
  <cp:revision>229</cp:revision>
  <cp:lastPrinted>2015-03-11T10:48:46Z</cp:lastPrinted>
  <dcterms:created xsi:type="dcterms:W3CDTF">2014-07-15T09:01:42Z</dcterms:created>
  <dcterms:modified xsi:type="dcterms:W3CDTF">2016-02-03T12:51:34Z</dcterms:modified>
</cp:coreProperties>
</file>