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  <p:sldMasterId id="2147483675" r:id="rId8"/>
    <p:sldMasterId id="2147483688" r:id="rId9"/>
    <p:sldMasterId id="2147483700" r:id="rId10"/>
    <p:sldMasterId id="2147483762" r:id="rId11"/>
    <p:sldMasterId id="2147483773" r:id="rId12"/>
    <p:sldMasterId id="2147483809" r:id="rId13"/>
    <p:sldMasterId id="2147483906" r:id="rId14"/>
    <p:sldMasterId id="2147483942" r:id="rId15"/>
    <p:sldMasterId id="2147483979" r:id="rId16"/>
  </p:sldMasterIdLst>
  <p:notesMasterIdLst>
    <p:notesMasterId r:id="rId44"/>
  </p:notesMasterIdLst>
  <p:handoutMasterIdLst>
    <p:handoutMasterId r:id="rId45"/>
  </p:handoutMasterIdLst>
  <p:sldIdLst>
    <p:sldId id="329" r:id="rId17"/>
    <p:sldId id="371" r:id="rId18"/>
    <p:sldId id="357" r:id="rId19"/>
    <p:sldId id="378" r:id="rId20"/>
    <p:sldId id="278" r:id="rId21"/>
    <p:sldId id="373" r:id="rId22"/>
    <p:sldId id="364" r:id="rId23"/>
    <p:sldId id="283" r:id="rId24"/>
    <p:sldId id="299" r:id="rId25"/>
    <p:sldId id="298" r:id="rId26"/>
    <p:sldId id="296" r:id="rId27"/>
    <p:sldId id="368" r:id="rId28"/>
    <p:sldId id="369" r:id="rId29"/>
    <p:sldId id="356" r:id="rId30"/>
    <p:sldId id="367" r:id="rId31"/>
    <p:sldId id="334" r:id="rId32"/>
    <p:sldId id="308" r:id="rId33"/>
    <p:sldId id="307" r:id="rId34"/>
    <p:sldId id="340" r:id="rId35"/>
    <p:sldId id="377" r:id="rId36"/>
    <p:sldId id="379" r:id="rId37"/>
    <p:sldId id="380" r:id="rId38"/>
    <p:sldId id="381" r:id="rId39"/>
    <p:sldId id="382" r:id="rId40"/>
    <p:sldId id="376" r:id="rId41"/>
    <p:sldId id="383" r:id="rId42"/>
    <p:sldId id="370" r:id="rId43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18">
          <p15:clr>
            <a:srgbClr val="A4A3A4"/>
          </p15:clr>
        </p15:guide>
        <p15:guide id="2" orient="horz" pos="1842">
          <p15:clr>
            <a:srgbClr val="A4A3A4"/>
          </p15:clr>
        </p15:guide>
        <p15:guide id="3" orient="horz" pos="3702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orient="horz" pos="754">
          <p15:clr>
            <a:srgbClr val="A4A3A4"/>
          </p15:clr>
        </p15:guide>
        <p15:guide id="7" orient="horz" pos="3748">
          <p15:clr>
            <a:srgbClr val="A4A3A4"/>
          </p15:clr>
        </p15:guide>
        <p15:guide id="8" pos="431">
          <p15:clr>
            <a:srgbClr val="A4A3A4"/>
          </p15:clr>
        </p15:guide>
        <p15:guide id="9" pos="5329">
          <p15:clr>
            <a:srgbClr val="A4A3A4"/>
          </p15:clr>
        </p15:guide>
        <p15:guide id="10" pos="2925">
          <p15:clr>
            <a:srgbClr val="A4A3A4"/>
          </p15:clr>
        </p15:guide>
        <p15:guide id="11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ON, Colette" initials="M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C6E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328" autoAdjust="0"/>
  </p:normalViewPr>
  <p:slideViewPr>
    <p:cSldViewPr showGuides="1">
      <p:cViewPr varScale="1">
        <p:scale>
          <a:sx n="63" d="100"/>
          <a:sy n="63" d="100"/>
        </p:scale>
        <p:origin x="-1596" y="-102"/>
      </p:cViewPr>
      <p:guideLst>
        <p:guide orient="horz" pos="618"/>
        <p:guide orient="horz" pos="1842"/>
        <p:guide orient="horz" pos="3702"/>
        <p:guide orient="horz" pos="1026"/>
        <p:guide orient="horz" pos="210"/>
        <p:guide orient="horz" pos="754"/>
        <p:guide orient="horz" pos="3748"/>
        <p:guide pos="431"/>
        <p:guide pos="5329"/>
        <p:guide pos="2925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-1146" y="-11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7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0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9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Master" Target="slideMasters/slideMaster8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-20441" y="9446895"/>
            <a:ext cx="1114577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63D1F4A6-7DD5-42E4-9750-A8709F395147}" type="datetimeFigureOut">
              <a:rPr lang="en-GB" smtClean="0"/>
              <a:pPr algn="l"/>
              <a:t>21/06/2016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58888" y="9446895"/>
            <a:ext cx="4859320" cy="49720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261124" y="9445169"/>
            <a:ext cx="542914" cy="49720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/>
            </a:lvl1pPr>
          </a:lstStyle>
          <a:p>
            <a:fld id="{C5ABB7FA-2627-47C9-9258-FDF90D155C0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1544900" y="195219"/>
            <a:ext cx="4716224" cy="5481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pic>
        <p:nvPicPr>
          <p:cNvPr id="8" name="Picture 7" descr="Department for Education" title="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9" y="195220"/>
            <a:ext cx="857495" cy="55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545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273050"/>
            <a:ext cx="5873750" cy="440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405" y="4723448"/>
            <a:ext cx="5359346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-20441" y="9446895"/>
            <a:ext cx="1114577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63D1F4A6-7DD5-42E4-9750-A8709F395147}" type="datetimeFigureOut">
              <a:rPr lang="en-GB" smtClean="0"/>
              <a:pPr algn="l"/>
              <a:t>21/06/2016</a:t>
            </a:fld>
            <a:endParaRPr lang="en-GB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1258888" y="9446895"/>
            <a:ext cx="4859320" cy="49720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261124" y="9445169"/>
            <a:ext cx="542914" cy="49720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/>
            </a:lvl1pPr>
          </a:lstStyle>
          <a:p>
            <a:fld id="{C5ABB7FA-2627-47C9-9258-FDF90D155C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42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itchFamily="34" charset="0"/>
      <a:buChar char="•"/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3683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34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87425" indent="-174625" algn="l" defTabSz="987425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273050"/>
            <a:ext cx="5873750" cy="440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06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273050"/>
            <a:ext cx="5873750" cy="440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85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CCE299-DC86-4A51-B3E0-CF64625BC9CC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273050"/>
            <a:ext cx="5873750" cy="440531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9561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54451" y="9445626"/>
            <a:ext cx="294957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99061A-83DF-413E-84C5-642F59E6CF3C}" type="slidenum">
              <a:rPr lang="en-GB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273050"/>
            <a:ext cx="5873750" cy="440531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4535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54451" y="9445626"/>
            <a:ext cx="294957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99061A-83DF-413E-84C5-642F59E6CF3C}" type="slidenum">
              <a:rPr lang="en-GB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273050"/>
            <a:ext cx="5873750" cy="440531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4535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CCE299-DC86-4A51-B3E0-CF64625BC9CC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dirty="0" smtClean="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273050"/>
            <a:ext cx="5873750" cy="440531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9561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41D1950-AB0B-44EB-BA5A-485CC6DB0DB6}" type="slidenum">
              <a:rPr lang="en-GB" altLang="en-US" b="1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55712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467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AF8DD0-04EC-44D0-946B-255DF60B84D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34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90" indent="-171690">
              <a:buFont typeface="Arial" pitchFamily="34" charset="0"/>
              <a:buChar char="•"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826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2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273050"/>
            <a:ext cx="5873750" cy="4405313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algn="l" eaLnBrk="1" hangingPunct="1">
              <a:lnSpc>
                <a:spcPct val="80000"/>
              </a:lnSpc>
              <a:buNone/>
            </a:pP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78006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83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010A5-9F90-41B3-85DB-0A4C2887CDA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227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010A5-9F90-41B3-85DB-0A4C2887CDA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779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010A5-9F90-41B3-85DB-0A4C2887CDA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64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010A5-9F90-41B3-85DB-0A4C2887CDA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090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53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022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268F84-AE34-4ECF-B258-D363399B7BC1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273050"/>
            <a:ext cx="5873750" cy="44053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538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273050"/>
            <a:ext cx="5873750" cy="440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/>
            <a:endParaRPr lang="en-GB" b="1" i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2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010A5-9F90-41B3-85DB-0A4C2887CD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ACE0E2-76E0-4238-8F9A-B209B06C829D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273050"/>
            <a:ext cx="5873750" cy="440531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795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0213" y="273050"/>
            <a:ext cx="5873750" cy="4405313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/>
            <a:endParaRPr lang="en-US" altLang="en-US" b="1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D3F7BF-1750-42FC-9045-079BF101204C}" type="slidenum">
              <a:rPr lang="en-GB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3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273050"/>
            <a:ext cx="5873750" cy="4405313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algn="l" eaLnBrk="1" hangingPunct="1">
              <a:lnSpc>
                <a:spcPct val="80000"/>
              </a:lnSpc>
              <a:buNone/>
            </a:pPr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78006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54451" y="9445626"/>
            <a:ext cx="294957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99061A-83DF-413E-84C5-642F59E6CF3C}" type="slidenum">
              <a:rPr lang="en-GB" altLang="en-US"/>
              <a:pPr algn="r" eaLnBrk="1" hangingPunct="1">
                <a:spcBef>
                  <a:spcPct val="0"/>
                </a:spcBef>
              </a:pPr>
              <a:t>8</a:t>
            </a:fld>
            <a:endParaRPr lang="en-GB" altLang="en-US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273050"/>
            <a:ext cx="5873750" cy="440531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453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273050"/>
            <a:ext cx="5873750" cy="440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hangingPunct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B7FA-2627-47C9-9258-FDF90D155C04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1077"/>
            <a:ext cx="7772400" cy="1470025"/>
          </a:xfrm>
        </p:spPr>
        <p:txBody>
          <a:bodyPr>
            <a:noAutofit/>
          </a:bodyPr>
          <a:lstStyle>
            <a:lvl1pPr algn="l">
              <a:defRPr lang="en-GB" sz="5400" b="1" kern="1200" noProof="0" dirty="0" smtClean="0">
                <a:solidFill>
                  <a:srgbClr val="104F7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64008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21/06/2016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27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21/06/2016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672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D48-CE56-4C98-AA2D-CD9E76AE32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6DF-B595-44F3-B0CC-5C01AA6B59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824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D48-CE56-4C98-AA2D-CD9E76AE32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6DF-B595-44F3-B0CC-5C01AA6B59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947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D48-CE56-4C98-AA2D-CD9E76AE32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6DF-B595-44F3-B0CC-5C01AA6B59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41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D48-CE56-4C98-AA2D-CD9E76AE32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6DF-B595-44F3-B0CC-5C01AA6B59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663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D48-CE56-4C98-AA2D-CD9E76AE32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6DF-B595-44F3-B0CC-5C01AA6B59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797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D48-CE56-4C98-AA2D-CD9E76AE32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6DF-B595-44F3-B0CC-5C01AA6B59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227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D48-CE56-4C98-AA2D-CD9E76AE32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6DF-B595-44F3-B0CC-5C01AA6B59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132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D48-CE56-4C98-AA2D-CD9E76AE32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6DF-B595-44F3-B0CC-5C01AA6B59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566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D48-CE56-4C98-AA2D-CD9E76AE32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6DF-B595-44F3-B0CC-5C01AA6B59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330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D48-CE56-4C98-AA2D-CD9E76AE32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6DF-B595-44F3-B0CC-5C01AA6B59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8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8" y="335921"/>
            <a:ext cx="7775575" cy="64515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271" y="1187206"/>
            <a:ext cx="5256584" cy="4112369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445591"/>
            <a:ext cx="5486400" cy="3596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21/06/2016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876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86BE-7525-4973-8D28-16528014C6A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9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4C634-4EE1-4C0D-AE2B-C3BA0A36D6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4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200D4-5D77-40F0-9166-3DBAC5B172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49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FC297-DEE9-4D04-AA5B-C054857A00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3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7211-92F6-4C46-B23D-2CCFE12BDB2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6254-9C73-4C73-B9BF-C9F34F3E34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70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9BB6C-2B8D-45CF-924F-FA9DAC86FE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01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9FDBC-28B4-49AD-A5AA-86B79368B9A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1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9749-5551-4F5F-A3EA-C88943F21456}" type="datetimeFigureOut">
              <a:rPr lang="en-GB" smtClean="0"/>
              <a:pPr/>
              <a:t>21/06/2016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3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3883A-0704-471E-B4EC-642FF48733A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57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23E9D-E222-41ED-B232-62016910820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1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941F0-4722-41EA-8BB8-2133CEA0DF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5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02C92-DD43-4012-A4D6-E5307C39E90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07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1077"/>
            <a:ext cx="7772400" cy="1470025"/>
          </a:xfrm>
        </p:spPr>
        <p:txBody>
          <a:bodyPr>
            <a:noAutofit/>
          </a:bodyPr>
          <a:lstStyle>
            <a:lvl1pPr algn="l">
              <a:defRPr lang="en-GB" sz="5400" b="1" kern="1200" noProof="0" dirty="0" smtClean="0">
                <a:solidFill>
                  <a:srgbClr val="104F7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64008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49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8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8" y="333375"/>
            <a:ext cx="7775575" cy="6477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8" y="1196976"/>
            <a:ext cx="7775575" cy="4679949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46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26" y="981079"/>
            <a:ext cx="7775575" cy="1253337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109" y="2420908"/>
            <a:ext cx="7775575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09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4" y="1196975"/>
            <a:ext cx="3811587" cy="4679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339492"/>
            <a:ext cx="3811588" cy="8309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108000" tIns="45720" rIns="91440" bIns="4572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lang="en-US" dirty="0" smtClean="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8" y="333375"/>
            <a:ext cx="7775575" cy="6477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8" y="1196976"/>
            <a:ext cx="7775575" cy="4679949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21/06/2016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59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23" y="1196995"/>
            <a:ext cx="3813175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23" y="1845075"/>
            <a:ext cx="3813175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96995"/>
            <a:ext cx="3814763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845075"/>
            <a:ext cx="3814763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36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752976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752976"/>
          </a:xfrm>
          <a:ln>
            <a:solidFill>
              <a:schemeClr val="tx2"/>
            </a:solidFill>
          </a:ln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60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1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8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8" y="335921"/>
            <a:ext cx="7775575" cy="64515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271" y="1187206"/>
            <a:ext cx="5256584" cy="4112369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445591"/>
            <a:ext cx="5486400" cy="3596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55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1077"/>
            <a:ext cx="7772400" cy="1470025"/>
          </a:xfrm>
        </p:spPr>
        <p:txBody>
          <a:bodyPr>
            <a:noAutofit/>
          </a:bodyPr>
          <a:lstStyle>
            <a:lvl1pPr algn="l">
              <a:defRPr lang="en-GB" sz="5400" b="1" kern="1200" noProof="0" dirty="0" smtClean="0">
                <a:solidFill>
                  <a:srgbClr val="104F7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64008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57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8" y="333375"/>
            <a:ext cx="7775575" cy="6477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8" y="1196976"/>
            <a:ext cx="7775575" cy="4679949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28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26" y="981079"/>
            <a:ext cx="7775575" cy="1253337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109" y="2420908"/>
            <a:ext cx="7775575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4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26" y="981079"/>
            <a:ext cx="7775575" cy="1253337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109" y="2420908"/>
            <a:ext cx="7775575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21/06/2016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29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4" y="1196975"/>
            <a:ext cx="3811587" cy="4679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339492"/>
            <a:ext cx="3811588" cy="8309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108000" tIns="45720" rIns="91440" bIns="4572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lang="en-US" dirty="0" smtClean="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55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23" y="1196995"/>
            <a:ext cx="3813175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23" y="1845075"/>
            <a:ext cx="3813175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96995"/>
            <a:ext cx="3814763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845075"/>
            <a:ext cx="3814763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20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752976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752976"/>
          </a:xfrm>
          <a:ln>
            <a:solidFill>
              <a:schemeClr val="tx2"/>
            </a:solidFill>
          </a:ln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20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47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87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8" y="335921"/>
            <a:ext cx="7775575" cy="64515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271" y="1187206"/>
            <a:ext cx="5256584" cy="4112369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445591"/>
            <a:ext cx="5486400" cy="3596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58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87450"/>
            <a:ext cx="9144000" cy="56705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814"/>
            <a:ext cx="116046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7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445224"/>
            <a:ext cx="7633648" cy="91440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1283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36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3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D1EF7-76BA-43DD-A432-0ADD82C67D9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447053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36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CACD6A-7977-4702-AD4C-52B7398213E5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247967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B58ADC-03AA-4E53-81EB-8CD057CB95DA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28902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21/06/2016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4974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E848AA-45BB-49EC-B5B5-77A2DD3749EF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9828443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5D4F56-0CE9-432D-B5F5-A4EEE538504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4968412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2000" b="0" i="0" spc="0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4" y="1368001"/>
            <a:ext cx="4799138" cy="4788000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21B0CF-1E25-40A5-9F1E-764E9258F358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3671382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87450"/>
            <a:ext cx="9144000" cy="56705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814"/>
            <a:ext cx="116046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fld id="{04040762-CDD8-4E7C-B558-59B5A295C72F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335916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A55F1C7-34FC-4B2C-BE91-754F5EA0C63F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666557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9BB6C-2B8D-45CF-924F-FA9DAC86FE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44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87450"/>
            <a:ext cx="9144000" cy="56705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813"/>
            <a:ext cx="116046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445224"/>
            <a:ext cx="7633648" cy="91440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50021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813"/>
            <a:ext cx="116046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36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1ACA32-6CA8-4530-9760-BAB3214CE2DC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9145094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813"/>
            <a:ext cx="116046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36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C48EA6-A92A-46DB-AE55-409FABCABA52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6201778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813"/>
            <a:ext cx="116046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E99B54-43B6-45B1-8CE6-CC99BDD986EE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25759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4" y="1196975"/>
            <a:ext cx="3811587" cy="4679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339492"/>
            <a:ext cx="3811588" cy="8309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108000" tIns="45720" rIns="91440" bIns="4572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lang="en-US" dirty="0" smtClean="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21/06/2016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8088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IB_377_AW-RGB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03213"/>
            <a:ext cx="13795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F6ADF7-8EA8-4876-A99E-26A5E3F4B764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2172585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7BFFAF-2088-46D2-A8DB-2F1748A2C03B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518403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813"/>
            <a:ext cx="116046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2000" b="0" i="0" spc="0"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12C75B-2D02-4627-A0DF-E86C01636204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6709016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187450"/>
            <a:ext cx="9144000" cy="56705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813"/>
            <a:ext cx="116046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1807D-DC2A-4174-B8EA-4A65E3D15937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39982732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C31BB8-F90B-4A2C-B547-6EE3811E0EE4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80932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1470025"/>
          </a:xfrm>
        </p:spPr>
        <p:txBody>
          <a:bodyPr>
            <a:noAutofit/>
          </a:bodyPr>
          <a:lstStyle>
            <a:lvl1pPr algn="l">
              <a:defRPr lang="en-GB" sz="5400" b="1" kern="1200" noProof="0" dirty="0" smtClean="0">
                <a:solidFill>
                  <a:srgbClr val="104F7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64008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0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4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33374"/>
            <a:ext cx="7775575" cy="6477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96976"/>
            <a:ext cx="7775575" cy="4679949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7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21" y="981075"/>
            <a:ext cx="7775575" cy="1253337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109" y="2420888"/>
            <a:ext cx="7775575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6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7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23" y="1196995"/>
            <a:ext cx="3813175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23" y="1845075"/>
            <a:ext cx="3813175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96995"/>
            <a:ext cx="3814763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845075"/>
            <a:ext cx="3814763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21/06/2016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2296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3811587" cy="4679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9474"/>
            <a:ext cx="3811588" cy="8309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108000" tIns="45720" rIns="91440" bIns="4572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lang="en-US" dirty="0" smtClean="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056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196975"/>
            <a:ext cx="3813175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845072"/>
            <a:ext cx="3813175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96975"/>
            <a:ext cx="3814763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5072"/>
            <a:ext cx="3814763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583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752976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752976"/>
          </a:xfrm>
          <a:ln>
            <a:solidFill>
              <a:schemeClr val="tx2"/>
            </a:solidFill>
          </a:ln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344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649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185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35919"/>
            <a:ext cx="7775575" cy="64515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271" y="1187202"/>
            <a:ext cx="5256584" cy="4112369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445571"/>
            <a:ext cx="5486400" cy="3596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783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DB000-C16D-4576-BC91-63E152A276EF}" type="slidenum">
              <a:rPr lang="en-GB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343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1470025"/>
          </a:xfrm>
        </p:spPr>
        <p:txBody>
          <a:bodyPr>
            <a:noAutofit/>
          </a:bodyPr>
          <a:lstStyle>
            <a:lvl1pPr algn="l">
              <a:defRPr lang="en-GB" sz="5400" b="1" kern="1200" noProof="0" dirty="0" smtClean="0">
                <a:solidFill>
                  <a:srgbClr val="104F7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64008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0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7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33374"/>
            <a:ext cx="7775575" cy="6477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96976"/>
            <a:ext cx="7775575" cy="4679949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0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752976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752976"/>
          </a:xfrm>
          <a:ln>
            <a:solidFill>
              <a:schemeClr val="tx2"/>
            </a:solidFill>
          </a:ln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21/06/2016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2610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21" y="981075"/>
            <a:ext cx="7775575" cy="1253337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109" y="2420888"/>
            <a:ext cx="7775575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01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215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3811587" cy="4679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9474"/>
            <a:ext cx="3811588" cy="8309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108000" tIns="45720" rIns="91440" bIns="4572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lang="en-US" dirty="0" smtClean="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464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196975"/>
            <a:ext cx="3813175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845072"/>
            <a:ext cx="3813175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96975"/>
            <a:ext cx="3814763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5072"/>
            <a:ext cx="3814763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139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752976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752976"/>
          </a:xfrm>
          <a:ln>
            <a:solidFill>
              <a:schemeClr val="tx2"/>
            </a:solidFill>
          </a:ln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364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417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80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35919"/>
            <a:ext cx="7775575" cy="64515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271" y="1187202"/>
            <a:ext cx="5256584" cy="4112369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445571"/>
            <a:ext cx="5486400" cy="3596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960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1077"/>
            <a:ext cx="7772400" cy="1470025"/>
          </a:xfrm>
        </p:spPr>
        <p:txBody>
          <a:bodyPr>
            <a:noAutofit/>
          </a:bodyPr>
          <a:lstStyle>
            <a:lvl1pPr algn="l">
              <a:defRPr lang="en-GB" sz="5400" b="1" kern="1200" noProof="0" dirty="0" smtClean="0">
                <a:solidFill>
                  <a:srgbClr val="104F7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6400800" cy="175260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8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0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21/06/2016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9001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8" y="333375"/>
            <a:ext cx="7775575" cy="6477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8" y="1196976"/>
            <a:ext cx="7775575" cy="4679949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26" y="981079"/>
            <a:ext cx="7775575" cy="1253337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109" y="2420908"/>
            <a:ext cx="7775575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7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67995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868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4" y="1196975"/>
            <a:ext cx="3811587" cy="46799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339492"/>
            <a:ext cx="3811588" cy="8309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108000" tIns="45720" rIns="91440" bIns="4572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Tx/>
              <a:buNone/>
              <a:tabLst/>
              <a:defRPr lang="en-US" dirty="0" smtClean="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646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23" y="1196995"/>
            <a:ext cx="3813175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23" y="1845075"/>
            <a:ext cx="3813175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96995"/>
            <a:ext cx="3814763" cy="648097"/>
          </a:xfrm>
          <a:solidFill>
            <a:srgbClr val="C6E0E4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845075"/>
            <a:ext cx="3814763" cy="4031853"/>
          </a:xfrm>
          <a:ln>
            <a:solidFill>
              <a:schemeClr val="tx2"/>
            </a:solidFill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48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196975"/>
            <a:ext cx="3811587" cy="4752976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1588" cy="4752976"/>
          </a:xfrm>
          <a:ln>
            <a:solidFill>
              <a:schemeClr val="tx2"/>
            </a:solidFill>
          </a:ln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247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793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647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8" y="335921"/>
            <a:ext cx="7775575" cy="64515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271" y="1187206"/>
            <a:ext cx="5256584" cy="4112369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445591"/>
            <a:ext cx="5486400" cy="3596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484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D48-CE56-4C98-AA2D-CD9E76AE32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6DF-B595-44F3-B0CC-5C01AA6B59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9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8" y="332657"/>
            <a:ext cx="7775575" cy="648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8" y="1196976"/>
            <a:ext cx="7775575" cy="4679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/>
              <a:pPr/>
              <a:t>21/06/2016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Department for Education" title="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" y="5937814"/>
            <a:ext cx="1296194" cy="76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34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8" r:id="rId6"/>
    <p:sldLayoutId id="2147483653" r:id="rId7"/>
    <p:sldLayoutId id="2147483659" r:id="rId8"/>
    <p:sldLayoutId id="2147483654" r:id="rId9"/>
    <p:sldLayoutId id="2147483655" r:id="rId10"/>
    <p:sldLayoutId id="2147483657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3200" b="1" kern="1200" dirty="0">
          <a:solidFill>
            <a:srgbClr val="104F7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AD48-CE56-4C98-AA2D-CD9E76AE32C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F16DF-B595-44F3-B0CC-5C01AA6B59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5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5C2D85-0D1C-4E01-B5DD-6A621FEDA106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8" y="332657"/>
            <a:ext cx="7775575" cy="648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8" y="1196976"/>
            <a:ext cx="7775575" cy="4679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Picture 9" descr="Department for Education" title="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" y="5937814"/>
            <a:ext cx="1296194" cy="76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8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kern="1200" dirty="0">
          <a:solidFill>
            <a:srgbClr val="104F7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8" y="332657"/>
            <a:ext cx="7775575" cy="648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8" y="1196976"/>
            <a:ext cx="7775575" cy="4679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Picture 9" descr="Department for Education" title="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" y="5937814"/>
            <a:ext cx="1296194" cy="76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24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kern="1200" dirty="0">
          <a:solidFill>
            <a:srgbClr val="104F7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4"/>
            <a:ext cx="8029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45"/>
            <a:ext cx="9144000" cy="54927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B749BB-AD7B-49A4-BBBF-92237141E424}" type="slidenum">
              <a:rPr lang="en-US" alt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7" y="6308745"/>
            <a:ext cx="7704137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132482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954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-1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898525" indent="-287338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898525" indent="-2873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arabicPeriod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F55483-74D2-4E98-AD76-2BF8CFC3E80E}" type="slidenum">
              <a:rPr lang="en-US" alt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7704137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Presentation title - edit in Header and Footer</a:t>
            </a:r>
          </a:p>
        </p:txBody>
      </p:sp>
    </p:spTree>
    <p:extLst>
      <p:ext uri="{BB962C8B-B14F-4D97-AF65-F5344CB8AC3E}">
        <p14:creationId xmlns:p14="http://schemas.microsoft.com/office/powerpoint/2010/main" val="230179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-1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algn="l" rtl="0" eaLnBrk="0" fontAlgn="base" hangingPunct="0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898525" indent="-287338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898525" indent="-2873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AutoNum type="arabicPeriod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32656"/>
            <a:ext cx="7775575" cy="648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196976"/>
            <a:ext cx="7775575" cy="4679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Picture 9" descr="Department for Education" title="Logo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37814"/>
            <a:ext cx="1296194" cy="76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31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3200" b="1" kern="1200" dirty="0">
          <a:solidFill>
            <a:srgbClr val="104F7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32656"/>
            <a:ext cx="7775575" cy="648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196976"/>
            <a:ext cx="7775575" cy="4679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2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2" y="633412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88" y="633412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Picture 9" descr="Department for Education" title="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937814"/>
            <a:ext cx="1296194" cy="76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33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3200" b="1" kern="1200" dirty="0">
          <a:solidFill>
            <a:srgbClr val="104F7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8" y="332657"/>
            <a:ext cx="7775575" cy="648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8" y="1196976"/>
            <a:ext cx="7775575" cy="4679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23728" y="6334145"/>
            <a:ext cx="122413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E69749-5551-4F5F-A3EA-C88943F21456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21/06/2016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9874" y="6334145"/>
            <a:ext cx="4464496" cy="365125"/>
          </a:xfrm>
          <a:prstGeom prst="rect">
            <a:avLst/>
          </a:prstGeom>
        </p:spPr>
        <p:txBody>
          <a:bodyPr/>
          <a:lstStyle>
            <a:lvl1pPr>
              <a:defRPr lang="en-GB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5390" y="6334145"/>
            <a:ext cx="514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98E5A-76C0-453E-B1E0-BC4AB04722D5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Picture 9" descr="Department for Education" title="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" y="5937814"/>
            <a:ext cx="1296194" cy="76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69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3200" b="1" kern="1200" dirty="0">
          <a:solidFill>
            <a:srgbClr val="104F7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academies-risk-protection-arrangement-rpa" TargetMode="External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hyperlink" Target="mailto:Academies.RPA@education.gsi.gov.uk" TargetMode="External"/><Relationship Id="rId5" Type="http://schemas.openxmlformats.org/officeDocument/2006/relationships/hyperlink" Target="mailto:RPAAdvice@willis.com" TargetMode="External"/><Relationship Id="rId4" Type="http://schemas.openxmlformats.org/officeDocument/2006/relationships/hyperlink" Target="https://www.gov.uk/government/publications/risk-protection-arrangement-rpa-for-academy-trusts-membership-rul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condition-improvement-fun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ww.salixfinance.co.uk/school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buying-for-schools-microsoft-memorandum-of-understand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cloud-software-services-and-the-data-protection-ac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7.xml"/><Relationship Id="rId4" Type="http://schemas.openxmlformats.org/officeDocument/2006/relationships/hyperlink" Target="https://www.gov.uk/government/publications/data-protection-and-privacy-privacy-notic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llections/buying-for-school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mailto:CG.Communications@education.gsi.gov.u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5" Type="http://schemas.openxmlformats.org/officeDocument/2006/relationships/hyperlink" Target="https://www.gov.uk/government/publications/energy-for-schools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e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s://www.google.co.uk/url?q=http://www.tomahawkcharlie.co.uk/NAPKIN-50-NOTE-DESIGN&amp;sa=U&amp;ei=6eBPU4C3KoKd0AXwjoGYCw&amp;ved=0CCAQ9QEwAA&amp;usg=AFQjCNEGGVoGqnXncsf4OtaL8h-ms03HTQ" TargetMode="Externa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.lumb@education.gsi.gov.u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procurement-training-for-school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26.pn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5.xml"/><Relationship Id="rId6" Type="http://schemas.openxmlformats.org/officeDocument/2006/relationships/hyperlink" Target="mailto:Schools.ICTSUPPORT@education.gsi.gov.uk" TargetMode="External"/><Relationship Id="rId5" Type="http://schemas.openxmlformats.org/officeDocument/2006/relationships/hyperlink" Target="mailto:helen.lumb@education.gsi.gov.uk" TargetMode="External"/><Relationship Id="rId4" Type="http://schemas.openxmlformats.org/officeDocument/2006/relationships/hyperlink" Target="mailto:janis.riley@education.gsi.gov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llections/schools-financial-health-and-efficienc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5575" cy="2736304"/>
          </a:xfrm>
        </p:spPr>
        <p:txBody>
          <a:bodyPr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Efficiencies: delivering more with less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NORTHEAST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23rd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2016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971600" y="4005064"/>
            <a:ext cx="7488188" cy="12241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2400" dirty="0" smtClean="0"/>
              <a:t>Janis Riley, Helen Lumb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400" dirty="0" smtClean="0"/>
              <a:t>Schools </a:t>
            </a:r>
            <a:r>
              <a:rPr lang="en-GB" sz="2400" dirty="0"/>
              <a:t>Commercial Team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400" dirty="0" smtClean="0"/>
              <a:t>DfE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6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3374"/>
            <a:ext cx="7920241" cy="64735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RPA - more information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7" y="908720"/>
            <a:ext cx="7775575" cy="525658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b="0" dirty="0" smtClean="0"/>
              <a:t>Find </a:t>
            </a:r>
            <a:r>
              <a:rPr lang="en-GB" b="0" dirty="0"/>
              <a:t>out more about the Risk Protection </a:t>
            </a:r>
            <a:r>
              <a:rPr lang="en-GB" b="0" dirty="0" smtClean="0"/>
              <a:t>Arrangement, including the claims management and risk management approach </a:t>
            </a:r>
            <a:r>
              <a:rPr lang="en-GB" b="0" dirty="0"/>
              <a:t>here:</a:t>
            </a:r>
          </a:p>
          <a:p>
            <a:pPr marL="0" indent="0">
              <a:buNone/>
            </a:pPr>
            <a:r>
              <a:rPr lang="en-GB" b="0" u="sng" dirty="0" smtClean="0">
                <a:hlinkClick r:id="rId3"/>
              </a:rPr>
              <a:t>https</a:t>
            </a:r>
            <a:r>
              <a:rPr lang="en-GB" b="0" u="sng" dirty="0">
                <a:hlinkClick r:id="rId3"/>
              </a:rPr>
              <a:t>://</a:t>
            </a:r>
            <a:r>
              <a:rPr lang="en-GB" b="0" u="sng" dirty="0" smtClean="0">
                <a:hlinkClick r:id="rId3"/>
              </a:rPr>
              <a:t>www.gov.uk/academies-risk-protection-arrangement-rpa</a:t>
            </a:r>
            <a:r>
              <a:rPr lang="en-GB" b="0" u="sng" dirty="0" smtClean="0"/>
              <a:t> </a:t>
            </a:r>
          </a:p>
          <a:p>
            <a:pPr marL="0" indent="0">
              <a:buNone/>
            </a:pPr>
            <a:r>
              <a:rPr lang="en-GB" b="0" dirty="0" smtClean="0"/>
              <a:t>Membership Rules </a:t>
            </a:r>
            <a:r>
              <a:rPr lang="en-GB" b="0" dirty="0"/>
              <a:t>set out the full scope of the </a:t>
            </a:r>
            <a:r>
              <a:rPr lang="en-GB" b="0" dirty="0" smtClean="0"/>
              <a:t>RPA and can be found here:</a:t>
            </a:r>
          </a:p>
          <a:p>
            <a:pPr marL="0" indent="0">
              <a:buNone/>
            </a:pPr>
            <a:r>
              <a:rPr lang="en-GB" b="0" u="sng" dirty="0">
                <a:hlinkClick r:id="rId4"/>
              </a:rPr>
              <a:t>https://www.gov.uk/government/publications/risk-protection-arrangement-rpa-for-academy-trusts-membership-rules</a:t>
            </a:r>
            <a:r>
              <a:rPr lang="en-GB" b="0" u="sng" dirty="0"/>
              <a:t> </a:t>
            </a:r>
            <a:endParaRPr lang="en-GB" b="0" dirty="0"/>
          </a:p>
          <a:p>
            <a:pPr marL="0" indent="0">
              <a:buNone/>
            </a:pPr>
            <a:r>
              <a:rPr lang="en-GB" dirty="0" smtClean="0"/>
              <a:t>Cover </a:t>
            </a:r>
            <a:r>
              <a:rPr lang="en-GB" dirty="0"/>
              <a:t>helpdesk and advice line </a:t>
            </a:r>
            <a:r>
              <a:rPr lang="en-GB" dirty="0" smtClean="0"/>
              <a:t>is available to all academies</a:t>
            </a:r>
            <a:endParaRPr lang="en-GB" dirty="0"/>
          </a:p>
          <a:p>
            <a:pPr marL="0" indent="0">
              <a:buNone/>
            </a:pPr>
            <a:r>
              <a:rPr lang="en-GB" b="0" dirty="0" smtClean="0">
                <a:hlinkClick r:id="rId5"/>
              </a:rPr>
              <a:t>RPAAdvice@willis.com</a:t>
            </a:r>
            <a:r>
              <a:rPr lang="en-GB" b="0" dirty="0" smtClean="0"/>
              <a:t> Phone</a:t>
            </a:r>
            <a:r>
              <a:rPr lang="en-GB" b="0" dirty="0"/>
              <a:t>: 0117 9769 </a:t>
            </a:r>
            <a:r>
              <a:rPr lang="en-GB" b="0" dirty="0" smtClean="0"/>
              <a:t>361</a:t>
            </a:r>
          </a:p>
          <a:p>
            <a:pPr marL="0" indent="0">
              <a:buNone/>
            </a:pPr>
            <a:r>
              <a:rPr lang="en-GB" b="0" dirty="0"/>
              <a:t>Other related RPA queries</a:t>
            </a:r>
          </a:p>
          <a:p>
            <a:pPr marL="0" indent="0">
              <a:buNone/>
            </a:pPr>
            <a:r>
              <a:rPr lang="en-GB" b="0" dirty="0" smtClean="0">
                <a:hlinkClick r:id="rId6"/>
              </a:rPr>
              <a:t>Academies.RPA@education.gsi.gov.uk</a:t>
            </a:r>
            <a:r>
              <a:rPr lang="en-GB" b="0" dirty="0" smtClean="0"/>
              <a:t>;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0" dirty="0" smtClean="0"/>
              <a:t>    </a:t>
            </a:r>
            <a:endParaRPr lang="en-GB" b="0" dirty="0"/>
          </a:p>
          <a:p>
            <a:pPr marL="0" indent="0">
              <a:buNone/>
            </a:pPr>
            <a:endParaRPr lang="en-GB" sz="1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73" y="5692993"/>
            <a:ext cx="927547" cy="92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229600" cy="432025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400" b="1" dirty="0"/>
              <a:t>What have we achieved so far? </a:t>
            </a:r>
            <a:endParaRPr lang="en-GB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200" dirty="0" smtClean="0"/>
              <a:t>Invested £32 million of capital through the Salix Energy Efficiency Loans scheme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1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200" dirty="0" smtClean="0"/>
              <a:t>Provided over 670 schools and academies with interest free loans for energy efficiency projects with projected lifetime savings of £63 million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1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200" dirty="0" smtClean="0"/>
              <a:t>Further £6.2 million funding through the EFA 2016/17 Conditions Improvement Fund (CIF) </a:t>
            </a:r>
            <a:r>
              <a:rPr lang="en-GB" sz="2200" dirty="0" smtClean="0">
                <a:solidFill>
                  <a:srgbClr val="0000FF"/>
                </a:solidFill>
                <a:hlinkClick r:id="rId3"/>
              </a:rPr>
              <a:t>https</a:t>
            </a:r>
            <a:r>
              <a:rPr lang="en-GB" sz="2200" dirty="0">
                <a:solidFill>
                  <a:srgbClr val="0000FF"/>
                </a:solidFill>
                <a:hlinkClick r:id="rId3"/>
              </a:rPr>
              <a:t>://</a:t>
            </a:r>
            <a:r>
              <a:rPr lang="en-GB" sz="2200" dirty="0" smtClean="0">
                <a:solidFill>
                  <a:srgbClr val="0000FF"/>
                </a:solidFill>
                <a:hlinkClick r:id="rId3"/>
              </a:rPr>
              <a:t>www.gov.uk/guidance/condition-improvement-fund</a:t>
            </a:r>
            <a:endParaRPr lang="en-GB" sz="22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1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200" dirty="0" smtClean="0"/>
              <a:t>Established schools page on the Salix website </a:t>
            </a:r>
            <a:r>
              <a:rPr lang="en-GB" sz="2200" dirty="0" smtClean="0">
                <a:hlinkClick r:id="rId4"/>
              </a:rPr>
              <a:t>www.salixfinance.co.uk/schools</a:t>
            </a:r>
            <a:endParaRPr lang="en-GB" sz="2200" dirty="0"/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576064"/>
          </a:xfrm>
          <a:noFill/>
        </p:spPr>
        <p:txBody>
          <a:bodyPr/>
          <a:lstStyle/>
          <a:p>
            <a:pPr algn="l" eaLnBrk="1" hangingPunct="1"/>
            <a:r>
              <a:rPr lang="en-GB" altLang="en-US" sz="3600" b="1" dirty="0" smtClean="0"/>
              <a:t>   </a:t>
            </a:r>
            <a:br>
              <a:rPr lang="en-GB" altLang="en-US" sz="3600" b="1" dirty="0" smtClean="0"/>
            </a:br>
            <a:r>
              <a:rPr lang="en-GB" altLang="en-US" sz="3600" b="1" dirty="0" smtClean="0"/>
              <a:t>  </a:t>
            </a:r>
            <a:r>
              <a:rPr lang="en-GB" altLang="en-US" sz="3200" b="1" dirty="0" smtClean="0"/>
              <a:t>Schools Energy Efficiency </a:t>
            </a:r>
            <a:br>
              <a:rPr lang="en-GB" altLang="en-US" sz="3200" b="1" dirty="0" smtClean="0"/>
            </a:br>
            <a:r>
              <a:rPr lang="en-GB" altLang="en-US" sz="3200" b="1" dirty="0"/>
              <a:t> </a:t>
            </a:r>
            <a:r>
              <a:rPr lang="en-GB" altLang="en-US" sz="3200" b="1" dirty="0" smtClean="0"/>
              <a:t>   </a:t>
            </a:r>
            <a:endParaRPr lang="en-GB" altLang="en-US" sz="2400" dirty="0" smtClean="0"/>
          </a:p>
        </p:txBody>
      </p:sp>
      <p:pic>
        <p:nvPicPr>
          <p:cNvPr id="28676" name="Picture 4" descr="f:\_Desktop\salix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516583"/>
            <a:ext cx="32400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49280"/>
            <a:ext cx="1314989" cy="78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1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4859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altLang="en-US" sz="3200" b="1" dirty="0" smtClean="0"/>
              <a:t/>
            </a:r>
            <a:br>
              <a:rPr lang="en-GB" altLang="en-US" sz="3200" b="1" dirty="0" smtClean="0"/>
            </a:br>
            <a:endParaRPr lang="en-GB" altLang="en-US" sz="3200" b="1" dirty="0" smtClean="0"/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1214448" y="18044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2657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b="1" dirty="0" smtClean="0">
                <a:solidFill>
                  <a:prstClr val="black"/>
                </a:solidFill>
              </a:rPr>
              <a:t>  </a:t>
            </a:r>
            <a:r>
              <a:rPr lang="en-GB" sz="3200" b="1" dirty="0">
                <a:solidFill>
                  <a:prstClr val="black"/>
                </a:solidFill>
              </a:rPr>
              <a:t> </a:t>
            </a:r>
            <a:r>
              <a:rPr lang="en-GB" sz="3200" b="1" dirty="0" smtClean="0">
                <a:solidFill>
                  <a:prstClr val="black"/>
                </a:solidFill>
              </a:rPr>
              <a:t>Microsoft </a:t>
            </a:r>
            <a:r>
              <a:rPr lang="en-GB" sz="3200" b="1" dirty="0">
                <a:solidFill>
                  <a:prstClr val="black"/>
                </a:solidFill>
              </a:rPr>
              <a:t>MoU for Schools 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29033" y="948883"/>
            <a:ext cx="7921625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0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altLang="en-US" sz="22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Delivers savings of c. £10m per annum by way of discounts and preferential terms and conditions</a:t>
            </a:r>
          </a:p>
          <a:p>
            <a:pPr marL="342900" lvl="0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altLang="en-US" sz="12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altLang="en-US" sz="22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Covers all Microsoft software licensing needs for UK schools</a:t>
            </a:r>
          </a:p>
          <a:p>
            <a:pPr marL="342900" lvl="0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altLang="en-US" sz="12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altLang="en-US" sz="22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The 2016 MoU is flagged as a transition agreement – Microsoft benefits from June 2018 will be mainly aimed at cloud services </a:t>
            </a:r>
          </a:p>
          <a:p>
            <a:pPr marL="342900" lvl="0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altLang="en-US" sz="12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altLang="en-US" sz="22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Make sure your re-seller offers the MoU discounts and concessions</a:t>
            </a:r>
          </a:p>
          <a:p>
            <a:pPr marL="342900" lvl="0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altLang="en-US" sz="12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altLang="en-US" sz="22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Ask for quotes from more than one supplier</a:t>
            </a:r>
          </a:p>
          <a:p>
            <a:pPr marL="342900" lvl="0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altLang="en-US" sz="12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342900" lvl="0" indent="-342900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altLang="en-US" sz="2200" dirty="0">
                <a:solidFill>
                  <a:prstClr val="black"/>
                </a:solidFill>
                <a:latin typeface="Arial"/>
                <a:cs typeface="Arial" panose="020B0604020202020204" pitchFamily="34" charset="0"/>
                <a:hlinkClick r:id="rId3"/>
              </a:rPr>
              <a:t>https://www.gov.uk/government/publications/buying-for-schools-microsoft-memorandum-of-understanding</a:t>
            </a:r>
            <a:endParaRPr lang="en-GB" altLang="en-US" sz="22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600" dirty="0" smtClean="0">
              <a:solidFill>
                <a:srgbClr val="72BF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4859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altLang="en-US" sz="3200" b="1" dirty="0" smtClean="0"/>
              <a:t/>
            </a:r>
            <a:br>
              <a:rPr lang="en-GB" altLang="en-US" sz="3200" b="1" dirty="0" smtClean="0"/>
            </a:br>
            <a:endParaRPr lang="en-GB" altLang="en-US" sz="3200" b="1" dirty="0" smtClean="0"/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1214448" y="18044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874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b="1" dirty="0" smtClean="0">
                <a:solidFill>
                  <a:prstClr val="black"/>
                </a:solidFill>
              </a:rPr>
              <a:t>    Cloud </a:t>
            </a:r>
            <a:r>
              <a:rPr lang="en-GB" sz="3200" b="1" dirty="0">
                <a:solidFill>
                  <a:prstClr val="black"/>
                </a:solidFill>
              </a:rPr>
              <a:t>Software Services 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234030" y="853880"/>
            <a:ext cx="8442426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providers to schools are all either “cloud-based” or heading that way fast</a:t>
            </a: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offers savings opportunities but is not a cure-all</a:t>
            </a: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DfE is 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publish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“best practice” guidance for schools wishing to migrate to the cloud</a:t>
            </a: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DfE maintains some Cloud and Data Protection guidance where suppliers have responded - </a:t>
            </a:r>
            <a:r>
              <a:rPr lang="en-GB" sz="2200" u="sng" dirty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https://www.gov.uk/government/publications/cloud-software-services-and-the-data-protection-act</a:t>
            </a:r>
            <a:r>
              <a:rPr lang="en-GB" sz="2200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eaLnBrk="1" hangingPunct="1">
              <a:buNone/>
            </a:pP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 also provides Model Privacy Impact notices at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https://www.gov.uk/government/publications/data-protection-and-privacy-privacy-notices</a:t>
            </a:r>
            <a:endParaRPr lang="en-GB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600" dirty="0" smtClean="0">
              <a:solidFill>
                <a:srgbClr val="72BF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4581128"/>
            <a:ext cx="8269768" cy="144716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www.gov.uk/government/collections/buying-for-schools</a:t>
            </a:r>
            <a:endParaRPr lang="en-GB" sz="20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12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000" dirty="0" smtClean="0"/>
              <a:t>Further help provided on procurement issues by contacting </a:t>
            </a:r>
            <a:r>
              <a:rPr lang="en-GB" sz="2000" u="sng" dirty="0">
                <a:hlinkClick r:id="rId4"/>
              </a:rPr>
              <a:t>CG.Communications@education.gsi.gov.uk</a:t>
            </a:r>
            <a:r>
              <a:rPr lang="en-GB" sz="2200" dirty="0"/>
              <a:t>  </a:t>
            </a:r>
            <a:endParaRPr lang="en-GB" sz="2200" dirty="0" smtClean="0"/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title"/>
          </p:nvPr>
        </p:nvSpPr>
        <p:spPr>
          <a:xfrm>
            <a:off x="598" y="116632"/>
            <a:ext cx="9144000" cy="648072"/>
          </a:xfrm>
          <a:noFill/>
        </p:spPr>
        <p:txBody>
          <a:bodyPr/>
          <a:lstStyle/>
          <a:p>
            <a:pPr algn="l" eaLnBrk="1" hangingPunct="1"/>
            <a:r>
              <a:rPr lang="en-GB" altLang="en-US" sz="3600" b="1" dirty="0" smtClean="0"/>
              <a:t>   </a:t>
            </a:r>
            <a:br>
              <a:rPr lang="en-GB" altLang="en-US" sz="3600" b="1" dirty="0" smtClean="0"/>
            </a:br>
            <a:r>
              <a:rPr lang="en-GB" altLang="en-US" sz="3600" b="1" dirty="0"/>
              <a:t> </a:t>
            </a:r>
            <a:r>
              <a:rPr lang="en-GB" altLang="en-US" sz="3600" b="1" dirty="0" smtClean="0"/>
              <a:t>  </a:t>
            </a:r>
            <a:r>
              <a:rPr lang="en-GB" altLang="en-US" sz="3200" b="1" dirty="0" smtClean="0"/>
              <a:t>Buying Guidance </a:t>
            </a:r>
            <a:br>
              <a:rPr lang="en-GB" altLang="en-US" sz="3200" b="1" dirty="0" smtClean="0"/>
            </a:br>
            <a:r>
              <a:rPr lang="en-GB" altLang="en-US" sz="3200" b="1" dirty="0"/>
              <a:t> </a:t>
            </a:r>
            <a:r>
              <a:rPr lang="en-GB" altLang="en-US" sz="3200" b="1" dirty="0" smtClean="0"/>
              <a:t>   </a:t>
            </a:r>
            <a:endParaRPr lang="en-GB" altLang="en-US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49280"/>
            <a:ext cx="1314989" cy="78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92088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8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333374"/>
            <a:ext cx="9143999" cy="79137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altLang="en-US" sz="3200" b="1" dirty="0" smtClean="0"/>
              <a:t/>
            </a:r>
            <a:br>
              <a:rPr lang="en-GB" altLang="en-US" sz="3200" b="1" dirty="0" smtClean="0"/>
            </a:br>
            <a:endParaRPr lang="en-GB" altLang="en-US" sz="32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736" y="1365359"/>
            <a:ext cx="8208912" cy="465727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400" b="0" dirty="0"/>
              <a:t>Jointly developing a work programme to support school procurement and efficiency including</a:t>
            </a:r>
            <a:r>
              <a:rPr lang="en-GB" sz="2400" b="0" dirty="0" smtClean="0"/>
              <a:t>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800" b="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400" dirty="0" smtClean="0"/>
              <a:t>Energy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400" dirty="0" smtClean="0"/>
              <a:t>Multi Function Devices (MFDs)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400" dirty="0"/>
              <a:t>Technology for Education </a:t>
            </a:r>
            <a:endParaRPr lang="en-GB" sz="24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400" dirty="0" smtClean="0"/>
              <a:t>Facilities Management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400" dirty="0"/>
              <a:t>Banking Services</a:t>
            </a:r>
          </a:p>
          <a:p>
            <a:pPr marL="457200" lvl="1" indent="0">
              <a:buNone/>
            </a:pPr>
            <a:endParaRPr lang="en-GB" sz="2400" dirty="0" smtClean="0"/>
          </a:p>
          <a:p>
            <a:pPr marL="457200" lvl="1" indent="0">
              <a:buNone/>
            </a:pPr>
            <a:r>
              <a:rPr lang="en-GB" sz="2400" dirty="0" smtClean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GB" sz="2400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GB" sz="2400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GB" sz="2400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205016" y="413219"/>
            <a:ext cx="8604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600" b="1" dirty="0" smtClean="0">
                <a:solidFill>
                  <a:prstClr val="black"/>
                </a:solidFill>
              </a:rPr>
              <a:t>Crown Commercial Service </a:t>
            </a:r>
            <a:endParaRPr lang="en-GB" altLang="en-US" sz="36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242996"/>
            <a:ext cx="115212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7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9" y="2017834"/>
            <a:ext cx="2484661" cy="35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901975" y="1390070"/>
            <a:ext cx="3380259" cy="4775234"/>
          </a:xfrm>
          <a:prstGeom prst="roundRect">
            <a:avLst/>
          </a:prstGeom>
          <a:gradFill>
            <a:gsLst>
              <a:gs pos="0">
                <a:srgbClr val="FF6600"/>
              </a:gs>
              <a:gs pos="48500">
                <a:srgbClr val="806B60"/>
              </a:gs>
              <a:gs pos="97000">
                <a:srgbClr val="0070C0"/>
              </a:gs>
            </a:gsLst>
            <a:lin ang="5400000" scaled="1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DfE/CCS collaboration working with academy focus groups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Offer launched in March 2015</a:t>
            </a:r>
          </a:p>
          <a:p>
            <a:pPr>
              <a:defRPr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savings 10% but evidence of further savings on broker fees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Single supplier on each framework so no need for mini competition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Further enhancements planned for 2016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1008" y="387375"/>
            <a:ext cx="5223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pc="-150" dirty="0" smtClean="0">
                <a:latin typeface="Arial" pitchFamily="34" charset="0"/>
                <a:ea typeface="+mj-ea"/>
                <a:cs typeface="+mj-cs"/>
              </a:rPr>
              <a:t>Energy for Schools 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814"/>
            <a:ext cx="116046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8" y="6338081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1F497D"/>
                </a:solidFill>
                <a:latin typeface="+mj-lt"/>
                <a:ea typeface="Times New Roman"/>
                <a:cs typeface="Times New Roman"/>
                <a:hlinkClick r:id="rId5"/>
              </a:rPr>
              <a:t>https://www.gov.uk/government/publications/energy-for-schools</a:t>
            </a:r>
            <a:r>
              <a:rPr lang="en-GB" spc="-150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87622"/>
            <a:ext cx="2458401" cy="34651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30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3" y="3033902"/>
            <a:ext cx="5440681" cy="3216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883782" y="424520"/>
            <a:ext cx="6337300" cy="6492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tx1"/>
                </a:solidFill>
              </a:rPr>
              <a:t>Photocopiers/Printers (“MFDs”)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9750">
              <a:spcBef>
                <a:spcPts val="1200"/>
              </a:spcBef>
              <a:buFont typeface="Arial" panose="020B0604020202020204" pitchFamily="34" charset="0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AutoNum type="arabicPeriod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prstClr val="white"/>
                </a:solidFill>
              </a:rPr>
              <a:t>6</a:t>
            </a:r>
            <a:endParaRPr lang="en-US" altLang="en-US" sz="1200" dirty="0">
              <a:solidFill>
                <a:prstClr val="white"/>
              </a:solidFill>
            </a:endParaRPr>
          </a:p>
        </p:txBody>
      </p:sp>
      <p:pic>
        <p:nvPicPr>
          <p:cNvPr id="12294" name="Picture 2" descr="C:\Users\walkerm\AppData\Local\Microsoft\Windows\Temporary Internet Files\Content.IE5\5P3MBXKK\MC9003269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92" y="3263022"/>
            <a:ext cx="11525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0649" y="3366805"/>
            <a:ext cx="18272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3,130+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Customers To Date</a:t>
            </a:r>
            <a:endParaRPr lang="en-GB" sz="1200" i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Education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All </a:t>
            </a:r>
            <a:r>
              <a:rPr lang="en-GB" sz="1400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Lots </a:t>
            </a:r>
            <a:endParaRPr lang="en-GB" sz="1400" i="1" dirty="0">
              <a:solidFill>
                <a:prstClr val="black"/>
              </a:solidFill>
            </a:endParaRPr>
          </a:p>
        </p:txBody>
      </p:sp>
      <p:pic>
        <p:nvPicPr>
          <p:cNvPr id="12296" name="Picture 4" descr="C:\Users\walkerm\AppData\Local\Microsoft\Windows\Temporary Internet Files\Content.IE5\W4FWEW7X\MC90036315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348" y="3412037"/>
            <a:ext cx="9017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91066" y="4222750"/>
            <a:ext cx="21018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50%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Average Price Savings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Education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Lot </a:t>
            </a:r>
            <a:r>
              <a:rPr lang="en-GB" sz="1400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1</a:t>
            </a:r>
          </a:p>
        </p:txBody>
      </p:sp>
      <p:pic>
        <p:nvPicPr>
          <p:cNvPr id="12298" name="Picture 12" descr="https://encrypted-tbn1.gstatic.com/images?q=tbn:ANd9GcQxAhiBrgLOpvszx0TZse9lyMHIna1TdK2wiiEvQww-7ni5zALv5hTaR_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5446713"/>
            <a:ext cx="12477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43438" y="5238750"/>
            <a:ext cx="23590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£43.5 million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Spend To Date</a:t>
            </a:r>
            <a:endParaRPr lang="en-GB" sz="1200" i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Education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All </a:t>
            </a:r>
            <a:r>
              <a:rPr lang="en-GB" sz="1400" i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Lots </a:t>
            </a:r>
            <a:endParaRPr lang="en-GB" sz="1400" i="1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6996" y="4015364"/>
            <a:ext cx="2846065" cy="2088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>
                <a:solidFill>
                  <a:srgbClr val="1A2791"/>
                </a:solidFill>
              </a:rPr>
              <a:t>“This deal delivers big savings and peace of mind – certainly best value. I’ve recommended it to other business managers and they’re seeing great results.”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100" i="1" dirty="0">
              <a:solidFill>
                <a:srgbClr val="1A279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i="1" dirty="0">
                <a:solidFill>
                  <a:srgbClr val="1A2791"/>
                </a:solidFill>
              </a:rPr>
              <a:t>Business Manager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i="1" dirty="0">
                <a:solidFill>
                  <a:srgbClr val="1A2791"/>
                </a:solidFill>
              </a:rPr>
              <a:t>Fitzjohn’s Primary School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20649" y="1579252"/>
            <a:ext cx="2846065" cy="169924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>
                <a:solidFill>
                  <a:srgbClr val="1A2791"/>
                </a:solidFill>
              </a:rPr>
              <a:t>“By using the new RM1599 framework the school is saving 90% on the new Xerox MFD agreement plus over 80% on the service contract.”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100" i="1" dirty="0">
              <a:solidFill>
                <a:srgbClr val="1A279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i="1" dirty="0">
                <a:solidFill>
                  <a:srgbClr val="1A2791"/>
                </a:solidFill>
              </a:rPr>
              <a:t>Benthal Primary School </a:t>
            </a:r>
          </a:p>
        </p:txBody>
      </p:sp>
      <p:pic>
        <p:nvPicPr>
          <p:cNvPr id="3" name="Picture 8" descr="C:\Users\mclennays\AppData\Local\Microsoft\Windows\Temporary Internet Files\Content.Outlook\KL7FQFOH\CCS YPO ESP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37" y="1214609"/>
            <a:ext cx="2754211" cy="84623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220649" y="5296397"/>
            <a:ext cx="2641116" cy="769441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  <p:txBody>
          <a:bodyPr wrap="square">
            <a:spAutoFit/>
            <a:scene3d>
              <a:camera prst="orthographicFront">
                <a:rot lat="0" lon="0" rev="21299999"/>
              </a:camera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i="1" dirty="0">
                <a:solidFill>
                  <a:srgbClr val="7030A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“We’re saving </a:t>
            </a:r>
            <a:r>
              <a:rPr lang="en-GB" sz="1600" b="1" i="1" dirty="0">
                <a:solidFill>
                  <a:srgbClr val="00B05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£939 </a:t>
            </a:r>
            <a:r>
              <a:rPr lang="en-GB" sz="1400" b="1" i="1" dirty="0">
                <a:solidFill>
                  <a:srgbClr val="7030A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a year, that’s </a:t>
            </a:r>
            <a:r>
              <a:rPr lang="en-GB" sz="1600" b="1" i="1" dirty="0">
                <a:solidFill>
                  <a:srgbClr val="00B05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54%</a:t>
            </a:r>
            <a:r>
              <a:rPr lang="en-GB" sz="1400" b="1" i="1" dirty="0">
                <a:solidFill>
                  <a:srgbClr val="7030A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i="1" dirty="0">
                <a:solidFill>
                  <a:srgbClr val="7030A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Victoria Infant &amp; Nursery School</a:t>
            </a:r>
          </a:p>
        </p:txBody>
      </p:sp>
      <p:sp>
        <p:nvSpPr>
          <p:cNvPr id="2" name="Rectangle 1"/>
          <p:cNvSpPr/>
          <p:nvPr/>
        </p:nvSpPr>
        <p:spPr>
          <a:xfrm>
            <a:off x="379290" y="20034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>
                <a:solidFill>
                  <a:srgbClr val="00B05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By switching to our MFD framework, 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Jack Tizard School is </a:t>
            </a:r>
            <a:r>
              <a:rPr lang="en-GB" b="1" dirty="0">
                <a:solidFill>
                  <a:srgbClr val="00B05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saving </a:t>
            </a:r>
            <a:r>
              <a:rPr lang="en-GB" b="1" dirty="0">
                <a:solidFill>
                  <a:srgbClr val="7030A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39%</a:t>
            </a:r>
            <a:r>
              <a:rPr lang="en-GB" b="1" dirty="0">
                <a:solidFill>
                  <a:srgbClr val="00B05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 on their colour printing, </a:t>
            </a:r>
            <a:r>
              <a:rPr lang="en-GB" b="1" dirty="0" smtClean="0">
                <a:solidFill>
                  <a:srgbClr val="00B05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that’s </a:t>
            </a:r>
            <a:r>
              <a:rPr lang="en-GB" b="1" dirty="0">
                <a:solidFill>
                  <a:srgbClr val="00B05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over </a:t>
            </a:r>
            <a:r>
              <a:rPr lang="en-GB" b="1" dirty="0">
                <a:solidFill>
                  <a:srgbClr val="7030A0"/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</a:rPr>
              <a:t>£1,300 per year</a:t>
            </a:r>
          </a:p>
        </p:txBody>
      </p:sp>
    </p:spTree>
    <p:extLst>
      <p:ext uri="{BB962C8B-B14F-4D97-AF65-F5344CB8AC3E}">
        <p14:creationId xmlns:p14="http://schemas.microsoft.com/office/powerpoint/2010/main" val="28739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058721" y="404664"/>
            <a:ext cx="6337300" cy="6492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Technology </a:t>
            </a:r>
            <a:r>
              <a:rPr lang="en-US" b="1" dirty="0">
                <a:solidFill>
                  <a:schemeClr val="tx1"/>
                </a:solidFill>
              </a:rPr>
              <a:t>for Education 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813"/>
            <a:ext cx="116046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4966" y="1268760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inherit"/>
              </a:rPr>
              <a:t>Replacement for the old BECTA agreement, created in collaboration with DfE and EFA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000000"/>
              </a:solidFill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0000"/>
                </a:solidFill>
                <a:latin typeface="inherit"/>
              </a:rPr>
              <a:t>Specifically </a:t>
            </a:r>
            <a:r>
              <a:rPr lang="en-GB" sz="2200" dirty="0">
                <a:solidFill>
                  <a:srgbClr val="000000"/>
                </a:solidFill>
                <a:latin typeface="inherit"/>
              </a:rPr>
              <a:t>tailored to meet schools’ ICT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000000"/>
              </a:solidFill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inherit"/>
              </a:rPr>
              <a:t>4 year Framework running until April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000000"/>
              </a:solidFill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inherit"/>
              </a:rPr>
              <a:t>21 approved suppliers that have:-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rgbClr val="000000"/>
                </a:solidFill>
                <a:latin typeface="inherit"/>
              </a:rPr>
              <a:t>knowledge and experience of delivering educational solutions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rgbClr val="000000"/>
                </a:solidFill>
                <a:latin typeface="inherit"/>
              </a:rPr>
              <a:t>been evaluated via an EU compliant competition process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rgbClr val="000000"/>
                </a:solidFill>
                <a:latin typeface="inherit"/>
              </a:rPr>
              <a:t>have signed up to pre-determined contractual t’s &amp; c’s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rgbClr val="000000"/>
                </a:solidFill>
                <a:latin typeface="inherit"/>
              </a:rPr>
              <a:t>subjected to contract and performance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0000"/>
              </a:solidFill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inherit"/>
              </a:rPr>
              <a:t>Suitable for </a:t>
            </a:r>
            <a:r>
              <a:rPr lang="en-GB" sz="2200" dirty="0" smtClean="0">
                <a:solidFill>
                  <a:srgbClr val="000000"/>
                </a:solidFill>
                <a:latin typeface="inherit"/>
              </a:rPr>
              <a:t>maintained </a:t>
            </a:r>
            <a:r>
              <a:rPr lang="en-GB" sz="2200" dirty="0">
                <a:solidFill>
                  <a:srgbClr val="000000"/>
                </a:solidFill>
                <a:latin typeface="inherit"/>
              </a:rPr>
              <a:t>schools, Local Authorities, Free Schools and Academies.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1906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117678" y="404664"/>
            <a:ext cx="6337300" cy="79990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tx1"/>
                </a:solidFill>
              </a:rPr>
              <a:t>Under development…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9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813"/>
            <a:ext cx="116046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8035" y="1268760"/>
            <a:ext cx="6984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inherit"/>
              </a:rPr>
              <a:t>Facilities </a:t>
            </a:r>
            <a:r>
              <a:rPr lang="en-US" sz="2200" b="1" dirty="0">
                <a:solidFill>
                  <a:srgbClr val="000000"/>
                </a:solidFill>
                <a:latin typeface="inherit"/>
              </a:rPr>
              <a:t>Management </a:t>
            </a:r>
            <a:endParaRPr lang="en-US" sz="2200" b="1" dirty="0" smtClean="0">
              <a:solidFill>
                <a:srgbClr val="000000"/>
              </a:solidFill>
              <a:latin typeface="inherit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inherit"/>
              </a:rPr>
              <a:t>Provide </a:t>
            </a:r>
            <a:r>
              <a:rPr lang="en-US" sz="2200" dirty="0">
                <a:solidFill>
                  <a:srgbClr val="000000"/>
                </a:solidFill>
                <a:latin typeface="inherit"/>
              </a:rPr>
              <a:t>an innovative and extensive contracting vehicle giving </a:t>
            </a:r>
            <a:r>
              <a:rPr lang="en-US" sz="2200" dirty="0" smtClean="0">
                <a:solidFill>
                  <a:srgbClr val="000000"/>
                </a:solidFill>
                <a:latin typeface="inherit"/>
              </a:rPr>
              <a:t>academies access to:</a:t>
            </a:r>
          </a:p>
          <a:p>
            <a:endParaRPr lang="en-US" sz="800" dirty="0" smtClean="0">
              <a:solidFill>
                <a:srgbClr val="000000"/>
              </a:solidFill>
              <a:latin typeface="inheri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inherit"/>
              </a:rPr>
              <a:t>Total </a:t>
            </a:r>
            <a:r>
              <a:rPr lang="en-US" sz="2200" dirty="0">
                <a:solidFill>
                  <a:srgbClr val="000000"/>
                </a:solidFill>
                <a:latin typeface="inherit"/>
              </a:rPr>
              <a:t>facilities </a:t>
            </a:r>
            <a:r>
              <a:rPr lang="en-US" sz="2200" dirty="0" smtClean="0">
                <a:solidFill>
                  <a:srgbClr val="000000"/>
                </a:solidFill>
                <a:latin typeface="inherit"/>
              </a:rPr>
              <a:t>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inherit"/>
              </a:rPr>
              <a:t>Hard </a:t>
            </a:r>
            <a:r>
              <a:rPr lang="en-US" sz="2200" dirty="0">
                <a:solidFill>
                  <a:srgbClr val="000000"/>
                </a:solidFill>
                <a:latin typeface="inherit"/>
              </a:rPr>
              <a:t>FM </a:t>
            </a:r>
            <a:r>
              <a:rPr lang="en-US" sz="2200" dirty="0" smtClean="0">
                <a:solidFill>
                  <a:srgbClr val="000000"/>
                </a:solidFill>
                <a:latin typeface="inherit"/>
              </a:rPr>
              <a:t>services</a:t>
            </a:r>
            <a:endParaRPr lang="en-US" sz="2200" dirty="0">
              <a:solidFill>
                <a:srgbClr val="000000"/>
              </a:solidFill>
              <a:latin typeface="inheri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inherit"/>
              </a:rPr>
              <a:t>Soft </a:t>
            </a:r>
            <a:r>
              <a:rPr lang="en-US" sz="2200" dirty="0">
                <a:solidFill>
                  <a:srgbClr val="000000"/>
                </a:solidFill>
                <a:latin typeface="inherit"/>
              </a:rPr>
              <a:t>FM </a:t>
            </a:r>
            <a:r>
              <a:rPr lang="en-US" sz="2200" dirty="0" smtClean="0">
                <a:solidFill>
                  <a:srgbClr val="000000"/>
                </a:solidFill>
                <a:latin typeface="inherit"/>
              </a:rPr>
              <a:t>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0000"/>
              </a:solidFill>
              <a:latin typeface="inherit"/>
            </a:endParaRPr>
          </a:p>
          <a:p>
            <a:r>
              <a:rPr lang="en-GB" sz="2200" b="1" dirty="0" smtClean="0">
                <a:solidFill>
                  <a:srgbClr val="000000"/>
                </a:solidFill>
                <a:latin typeface="inherit"/>
              </a:rPr>
              <a:t>Banking Services</a:t>
            </a:r>
          </a:p>
          <a:p>
            <a:r>
              <a:rPr lang="en-GB" sz="2200" dirty="0" smtClean="0">
                <a:solidFill>
                  <a:srgbClr val="000000"/>
                </a:solidFill>
                <a:latin typeface="inherit"/>
              </a:rPr>
              <a:t>Many </a:t>
            </a:r>
            <a:r>
              <a:rPr lang="en-GB" sz="2200" dirty="0">
                <a:solidFill>
                  <a:srgbClr val="000000"/>
                </a:solidFill>
                <a:latin typeface="inherit"/>
              </a:rPr>
              <a:t>schools </a:t>
            </a:r>
            <a:r>
              <a:rPr lang="en-GB" sz="2200" dirty="0" smtClean="0">
                <a:solidFill>
                  <a:srgbClr val="000000"/>
                </a:solidFill>
                <a:latin typeface="inherit"/>
              </a:rPr>
              <a:t>have </a:t>
            </a:r>
            <a:r>
              <a:rPr lang="en-GB" sz="2200" dirty="0">
                <a:solidFill>
                  <a:srgbClr val="000000"/>
                </a:solidFill>
                <a:latin typeface="inherit"/>
              </a:rPr>
              <a:t>moved to cashless payments and electronic parent communication. </a:t>
            </a:r>
            <a:endParaRPr lang="en-GB" sz="2200" dirty="0" smtClean="0">
              <a:solidFill>
                <a:srgbClr val="000000"/>
              </a:solidFill>
              <a:latin typeface="inherit"/>
            </a:endParaRPr>
          </a:p>
          <a:p>
            <a:endParaRPr lang="en-GB" sz="800" dirty="0">
              <a:solidFill>
                <a:srgbClr val="000000"/>
              </a:solidFill>
              <a:latin typeface="inheri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inherit"/>
              </a:rPr>
              <a:t>CCS agreement includes schools within </a:t>
            </a:r>
            <a:r>
              <a:rPr lang="en-GB" sz="2200" dirty="0" smtClean="0">
                <a:solidFill>
                  <a:srgbClr val="000000"/>
                </a:solidFill>
                <a:latin typeface="inherit"/>
              </a:rPr>
              <a:t>scope</a:t>
            </a:r>
            <a:endParaRPr lang="en-GB" sz="800" dirty="0">
              <a:solidFill>
                <a:srgbClr val="000000"/>
              </a:solidFill>
              <a:latin typeface="inheri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inherit"/>
              </a:rPr>
              <a:t>The aim is to reduce transactional costs for schools</a:t>
            </a:r>
            <a:endParaRPr lang="en-US" sz="2200" dirty="0" smtClean="0">
              <a:solidFill>
                <a:srgbClr val="000000"/>
              </a:solidFill>
              <a:latin typeface="inherit"/>
            </a:endParaRPr>
          </a:p>
          <a:p>
            <a:endParaRPr lang="en-US" sz="2200" dirty="0" smtClean="0">
              <a:solidFill>
                <a:srgbClr val="000000"/>
              </a:solidFill>
              <a:latin typeface="inheri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32856"/>
            <a:ext cx="2435763" cy="1491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06" y="3890599"/>
            <a:ext cx="1828873" cy="18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3098" y="159487"/>
            <a:ext cx="9118600" cy="8639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600" dirty="0" smtClean="0">
                <a:solidFill>
                  <a:srgbClr val="000000"/>
                </a:solidFill>
              </a:rPr>
              <a:t>    </a:t>
            </a:r>
            <a:r>
              <a:rPr lang="en-GB" altLang="en-US" b="1" dirty="0" smtClean="0">
                <a:solidFill>
                  <a:srgbClr val="000000"/>
                </a:solidFill>
              </a:rPr>
              <a:t>Changes in the schools landscape 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96752"/>
            <a:ext cx="3024336" cy="45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59832" y="1020005"/>
            <a:ext cx="583264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</a:rPr>
              <a:t>Growing </a:t>
            </a:r>
            <a:r>
              <a:rPr lang="en-GB" sz="2200" dirty="0">
                <a:solidFill>
                  <a:prstClr val="black"/>
                </a:solidFill>
              </a:rPr>
              <a:t>numbers of academies, Multi Academy Trusts, and changes at Local Authorities with some stopping back office </a:t>
            </a:r>
            <a:r>
              <a:rPr lang="en-GB" sz="2200" dirty="0" smtClean="0">
                <a:solidFill>
                  <a:prstClr val="black"/>
                </a:solidFill>
              </a:rPr>
              <a:t>services</a:t>
            </a:r>
          </a:p>
          <a:p>
            <a:endParaRPr lang="en-GB" sz="8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prstClr val="black"/>
                </a:solidFill>
              </a:rPr>
              <a:t>Future pressures on schools spending include;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prstClr val="black"/>
                </a:solidFill>
              </a:rPr>
              <a:t>non-pay inflation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prstClr val="black"/>
                </a:solidFill>
              </a:rPr>
              <a:t>pay costs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prstClr val="black"/>
                </a:solidFill>
              </a:rPr>
              <a:t>employer pension contribution increases </a:t>
            </a:r>
            <a:r>
              <a:rPr lang="en-GB" sz="2200" dirty="0" smtClean="0">
                <a:solidFill>
                  <a:prstClr val="black"/>
                </a:solidFill>
              </a:rPr>
              <a:t>since </a:t>
            </a:r>
            <a:r>
              <a:rPr lang="en-GB" sz="2200" dirty="0">
                <a:solidFill>
                  <a:prstClr val="black"/>
                </a:solidFill>
              </a:rPr>
              <a:t>September 2015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200" dirty="0">
                <a:solidFill>
                  <a:prstClr val="black"/>
                </a:solidFill>
              </a:rPr>
              <a:t>national insurance employer contribution increases </a:t>
            </a:r>
            <a:r>
              <a:rPr lang="en-GB" sz="2200" dirty="0" smtClean="0">
                <a:solidFill>
                  <a:prstClr val="black"/>
                </a:solidFill>
              </a:rPr>
              <a:t>since </a:t>
            </a:r>
            <a:r>
              <a:rPr lang="en-GB" sz="2200" dirty="0">
                <a:solidFill>
                  <a:prstClr val="black"/>
                </a:solidFill>
              </a:rPr>
              <a:t>April </a:t>
            </a:r>
            <a:r>
              <a:rPr lang="en-GB" sz="2200" dirty="0" smtClean="0">
                <a:solidFill>
                  <a:prstClr val="black"/>
                </a:solidFill>
              </a:rPr>
              <a:t>2016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prstClr val="black"/>
                </a:solidFill>
              </a:rPr>
              <a:t>Any changes in funding resulting from the new National Funding Formula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GB" sz="22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" y="116632"/>
            <a:ext cx="8579296" cy="72008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Procurement training for schools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55" y="764704"/>
            <a:ext cx="8424936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Improve school procurement skills to support better buying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Twelve 15 to 45 minute sessions complete with trainer notes: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supports a train the trainer approach to allow SBMs and finance staff working in partnership to drive procurement capability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Cover the key principles of cost-effective buying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Develop an understanding of public sector procurement law and how it applies to schools 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Encourages clusters and groups to share effective practice 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to share at your next SBM meeting or if interested in leading a local group, contact 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helen.lumb@education.gsi.gov.uk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59" y="5517232"/>
            <a:ext cx="1322947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200" y="5661248"/>
            <a:ext cx="165825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journey 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Facilitator led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 Life examples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do it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would you do?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Bamboozled by experts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Passive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Watch me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Here’s how to use it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DfE Detailed 29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8" y="5505756"/>
            <a:ext cx="165735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12756"/>
            <a:ext cx="2463516" cy="244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hlumb\AppData\Local\Microsoft\Windows\Temporary Internet Files\Content.IE5\BX6DRGR1\kidsfunday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70399"/>
            <a:ext cx="305694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0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AIDE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– what are the needs and priorities for your group?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– what is the outcome you want?</a:t>
            </a:r>
          </a:p>
          <a:p>
            <a:pPr lvl="2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and smarter buying? or</a:t>
            </a:r>
          </a:p>
          <a:p>
            <a:pPr lvl="2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savings by finding better deals? or</a:t>
            </a:r>
          </a:p>
          <a:p>
            <a:pPr lvl="2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Keep out of trouble by knowing the rules?</a:t>
            </a:r>
          </a:p>
          <a:p>
            <a:pPr lvl="2"/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3 - GREAT!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– how you want to deliver?</a:t>
            </a:r>
          </a:p>
          <a:p>
            <a:pPr lvl="2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facilitator or split your group to present to each other?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– has the training met your objectives</a:t>
            </a:r>
          </a:p>
          <a:p>
            <a:pPr lvl="2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group taking away?</a:t>
            </a:r>
          </a:p>
          <a:p>
            <a:pPr lvl="2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groups next steps?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DfE Detailed 29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1218"/>
            <a:ext cx="165735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6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the modules work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Bitesize session, each taking an overview of a simple public procurement cycle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the same format, majority contain an activity – need an idea for an INSET day perhaps or governor meeting?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Designed to be fun but thought provoking!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Designed to create discussion which may lead to further  collaboration.</a:t>
            </a:r>
          </a:p>
          <a:p>
            <a:endParaRPr lang="en-GB" dirty="0"/>
          </a:p>
        </p:txBody>
      </p:sp>
      <p:pic>
        <p:nvPicPr>
          <p:cNvPr id="4" name="Picture 7" descr="DfE Detailed 29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8" y="5505756"/>
            <a:ext cx="165735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hlumb\AppData\Local\Microsoft\Windows\Temporary Internet Files\Content.IE5\ZPZSORHH\question-mark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49167"/>
            <a:ext cx="1656589" cy="16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lumb\AppData\Local\Microsoft\Windows\Temporary Internet Files\Content.IE5\FVTVA1F7\laugh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31366"/>
            <a:ext cx="1275686" cy="15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3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 – is it working?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Immediate</a:t>
            </a:r>
          </a:p>
          <a:p>
            <a:pPr lvl="2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Hands up what did people think?, will this be used back in school?</a:t>
            </a:r>
          </a:p>
          <a:p>
            <a:pPr lvl="2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Marks out of 10 </a:t>
            </a:r>
          </a:p>
          <a:p>
            <a:pPr lvl="3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much was the session enjoyed?</a:t>
            </a:r>
          </a:p>
          <a:p>
            <a:pPr lvl="3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 much could  work in school?</a:t>
            </a:r>
          </a:p>
          <a:p>
            <a:pPr lvl="3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much will make a difference in school?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Informal</a:t>
            </a:r>
          </a:p>
          <a:p>
            <a:pPr lvl="2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Group discussion</a:t>
            </a:r>
          </a:p>
          <a:p>
            <a:pPr lvl="2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Quick telephone call </a:t>
            </a:r>
          </a:p>
          <a:p>
            <a:pPr lvl="2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 key staff – what are they doing differently?</a:t>
            </a:r>
          </a:p>
          <a:p>
            <a:pPr lvl="2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</a:p>
          <a:p>
            <a:pPr lvl="2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Collaborative focus group </a:t>
            </a:r>
          </a:p>
          <a:p>
            <a:pPr lvl="2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Survey </a:t>
            </a:r>
          </a:p>
          <a:p>
            <a:pPr lvl="2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 spend analysis?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7" descr="DfE Detailed 29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165735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1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930226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 modules</a:t>
            </a:r>
            <a:r>
              <a:rPr lang="en-GB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GB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www.gov.uk/government/publications/procurement-training-for-schools</a:t>
            </a:r>
            <a:r>
              <a:rPr lang="en-GB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Cost not price</a:t>
            </a:r>
          </a:p>
          <a:p>
            <a:pPr marL="457200" lvl="1" indent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2. Analysing value</a:t>
            </a:r>
          </a:p>
          <a:p>
            <a:pPr marL="457200" lvl="1" indent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3. Collaboration</a:t>
            </a:r>
          </a:p>
          <a:p>
            <a:pPr marL="457200" lvl="1" indent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4. Creating a specification</a:t>
            </a:r>
          </a:p>
          <a:p>
            <a:pPr marL="457200" lvl="1" indent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5. Finding Suppliers</a:t>
            </a:r>
          </a:p>
          <a:p>
            <a:pPr marL="457200" lvl="1" indent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6. Tender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  <a:p>
            <a:pPr marL="457200" lvl="1" indent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8. What is a contract</a:t>
            </a:r>
          </a:p>
          <a:p>
            <a:pPr marL="457200" lvl="1" indent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ontract management</a:t>
            </a:r>
          </a:p>
          <a:p>
            <a:pPr marL="457200" lvl="1" indent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10. Risk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11. Leasing</a:t>
            </a:r>
          </a:p>
          <a:p>
            <a:pPr marL="457200" lvl="1" indent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rocurement legislation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 descr="DfE Detailed 29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272" y="5517232"/>
            <a:ext cx="165735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449016"/>
            <a:ext cx="1322947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Networks – we want you!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Great work being done in some areas of the country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We’ve met many local groups – but there are many we still aren’t aware of and would like to meet!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platform for all - SBMs and back office staff only - use as a forum, for advice, collective buying and sharing expertise.  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DfE Detailed 29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97077"/>
            <a:ext cx="165735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9"/>
          <p:cNvSpPr txBox="1">
            <a:spLocks noChangeArrowheads="1"/>
          </p:cNvSpPr>
          <p:nvPr/>
        </p:nvSpPr>
        <p:spPr bwMode="auto">
          <a:xfrm>
            <a:off x="-13631" y="4313424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3600" b="1" dirty="0" smtClean="0">
              <a:solidFill>
                <a:srgbClr val="006699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b="1" spc="-15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GB" altLang="en-US" sz="2800" b="1" spc="-150" dirty="0" smtClean="0">
                <a:solidFill>
                  <a:prstClr val="black"/>
                </a:solidFill>
                <a:latin typeface="+mn-lt"/>
                <a:hlinkClick r:id="rId4"/>
              </a:rPr>
              <a:t>janis.riley@education.gsi.gov.uk</a:t>
            </a:r>
            <a:endParaRPr lang="en-GB" altLang="en-US" sz="2800" b="1" spc="-150" dirty="0" smtClean="0">
              <a:solidFill>
                <a:prstClr val="black"/>
              </a:solidFill>
              <a:latin typeface="+mn-lt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b="1" spc="-150" dirty="0" smtClean="0">
                <a:solidFill>
                  <a:prstClr val="black"/>
                </a:solidFill>
                <a:latin typeface="+mn-lt"/>
                <a:hlinkClick r:id="rId5"/>
              </a:rPr>
              <a:t>helen.lumb@education.gsi.gov.uk</a:t>
            </a:r>
            <a:endParaRPr lang="en-GB" altLang="en-US" sz="2800" b="1" spc="-150" dirty="0" smtClean="0">
              <a:solidFill>
                <a:prstClr val="black"/>
              </a:solidFill>
              <a:latin typeface="+mn-lt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2800" b="1" spc="-150" dirty="0">
              <a:solidFill>
                <a:prstClr val="black"/>
              </a:solidFill>
              <a:latin typeface="+mn-lt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b="1" spc="-15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6331" y="3414190"/>
            <a:ext cx="6084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" b="1" spc="-150" dirty="0" smtClean="0">
              <a:solidFill>
                <a:prstClr val="black"/>
              </a:solidFill>
            </a:endParaRPr>
          </a:p>
          <a:p>
            <a:pPr algn="ctr"/>
            <a:r>
              <a:rPr lang="en-GB" sz="3200" b="1" spc="-150" dirty="0" smtClean="0">
                <a:solidFill>
                  <a:prstClr val="black"/>
                </a:solidFill>
              </a:rPr>
              <a:t>Any </a:t>
            </a:r>
            <a:r>
              <a:rPr lang="en-GB" sz="3200" b="1" spc="-150" dirty="0">
                <a:solidFill>
                  <a:prstClr val="black"/>
                </a:solidFill>
              </a:rPr>
              <a:t>questions?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79954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Shaping deals to better meet your needs delivers real benefits. Schools who participate find the process informative. </a:t>
            </a:r>
          </a:p>
          <a:p>
            <a:pPr lvl="0"/>
            <a:endParaRPr lang="en-GB" sz="2200" dirty="0"/>
          </a:p>
          <a:p>
            <a:pPr lvl="0"/>
            <a:r>
              <a:rPr lang="en-GB" sz="2200" dirty="0" smtClean="0"/>
              <a:t>We require a bigger pool of schools to work with us, if </a:t>
            </a:r>
            <a:r>
              <a:rPr lang="en-GB" sz="2200" dirty="0"/>
              <a:t>you are interested, please </a:t>
            </a:r>
            <a:r>
              <a:rPr lang="en-GB" sz="2200" dirty="0" smtClean="0"/>
              <a:t>email: </a:t>
            </a:r>
            <a:r>
              <a:rPr lang="en-GB" sz="2200" u="sng" dirty="0">
                <a:hlinkClick r:id="rId6"/>
              </a:rPr>
              <a:t>Schools.ICTSUPPORT@education.gsi.gov.uk</a:t>
            </a:r>
            <a:r>
              <a:rPr lang="en-GB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9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9420" y="295518"/>
            <a:ext cx="7919591" cy="54119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New support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dirty="0" smtClean="0">
                <a:solidFill>
                  <a:schemeClr val="tx1"/>
                </a:solidFill>
              </a:rPr>
              <a:t>guidance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4945" y="826061"/>
            <a:ext cx="8280919" cy="425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9A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00113" indent="-900113" eaLnBrk="0" hangingPunct="0">
              <a:spcBef>
                <a:spcPct val="40000"/>
              </a:spcBef>
              <a:buClr>
                <a:schemeClr val="tx1"/>
              </a:buClr>
              <a:buSzPts val="2200"/>
              <a:buFont typeface="Verdana" pitchFamily="34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ts val="2000"/>
              <a:buFont typeface="Verdana" pitchFamily="34" charset="0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ts val="2000"/>
              <a:buFont typeface="Marlett" pitchFamily="2" charset="2"/>
              <a:buChar char="8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Verdana" pitchFamily="34" charset="0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spcAft>
                <a:spcPts val="1200"/>
              </a:spcAft>
              <a:buClr>
                <a:prstClr val="black"/>
              </a:buClr>
              <a:buNone/>
            </a:pPr>
            <a:r>
              <a:rPr lang="en-GB" sz="20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On 12 January the Department launched a package of support on GOV.UK on school efficiency and financial </a:t>
            </a:r>
            <a:r>
              <a:rPr lang="en-GB" sz="2000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health information, encouraging a </a:t>
            </a:r>
            <a:r>
              <a:rPr lang="en-GB" sz="2000" b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three step approach </a:t>
            </a:r>
            <a:r>
              <a:rPr lang="en-GB" sz="2000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to improvement (</a:t>
            </a:r>
            <a:r>
              <a:rPr lang="en-GB" sz="2000" u="sng" dirty="0" smtClean="0">
                <a:solidFill>
                  <a:srgbClr val="0000FF"/>
                </a:solidFill>
                <a:latin typeface="Arial"/>
                <a:ea typeface="Times New Roman"/>
                <a:cs typeface="Times New Roman"/>
                <a:hlinkClick r:id="rId3"/>
              </a:rPr>
              <a:t>https</a:t>
            </a:r>
            <a:r>
              <a:rPr lang="en-GB" sz="2000" u="sng" dirty="0">
                <a:solidFill>
                  <a:srgbClr val="0000FF"/>
                </a:solidFill>
                <a:latin typeface="Arial"/>
                <a:ea typeface="Times New Roman"/>
                <a:cs typeface="Times New Roman"/>
                <a:hlinkClick r:id="rId3"/>
              </a:rPr>
              <a:t>://</a:t>
            </a:r>
            <a:r>
              <a:rPr lang="en-GB" sz="2000" u="sng" dirty="0" smtClean="0">
                <a:solidFill>
                  <a:srgbClr val="0000FF"/>
                </a:solidFill>
                <a:latin typeface="Arial"/>
                <a:ea typeface="Times New Roman"/>
                <a:cs typeface="Times New Roman"/>
                <a:hlinkClick r:id="rId3"/>
              </a:rPr>
              <a:t>www.gov.uk/government/collections/schools-financial-health-and-efficiency</a:t>
            </a:r>
            <a:r>
              <a:rPr lang="en-GB" sz="2000" dirty="0" smtClean="0">
                <a:solidFill>
                  <a:prstClr val="black"/>
                </a:solidFill>
                <a:latin typeface="Arial"/>
              </a:rPr>
              <a:t>):</a:t>
            </a:r>
            <a:endParaRPr lang="en-GB" sz="2000" dirty="0">
              <a:solidFill>
                <a:prstClr val="black"/>
              </a:solidFill>
              <a:latin typeface="Arial"/>
            </a:endParaRPr>
          </a:p>
          <a:p>
            <a:pPr marL="342900" indent="-342900">
              <a:spcAft>
                <a:spcPts val="1000"/>
              </a:spcAft>
              <a:buClr>
                <a:prstClr val="black"/>
              </a:buClr>
              <a:buSzPct val="100000"/>
              <a:buFont typeface="+mj-lt"/>
              <a:buAutoNum type="arabicParenR"/>
            </a:pPr>
            <a:r>
              <a:rPr lang="en-GB" sz="2000" dirty="0" smtClean="0">
                <a:solidFill>
                  <a:prstClr val="black"/>
                </a:solidFill>
                <a:latin typeface="Arial"/>
              </a:rPr>
              <a:t>To </a:t>
            </a:r>
            <a:r>
              <a:rPr lang="en-GB" sz="2000" b="1" dirty="0">
                <a:solidFill>
                  <a:prstClr val="black"/>
                </a:solidFill>
                <a:latin typeface="Arial"/>
              </a:rPr>
              <a:t>review </a:t>
            </a:r>
            <a:r>
              <a:rPr lang="en-GB" sz="2000" dirty="0" smtClean="0">
                <a:solidFill>
                  <a:prstClr val="black"/>
                </a:solidFill>
                <a:latin typeface="Arial"/>
              </a:rPr>
              <a:t>levels </a:t>
            </a:r>
            <a:r>
              <a:rPr lang="en-GB" sz="2000" dirty="0">
                <a:solidFill>
                  <a:prstClr val="black"/>
                </a:solidFill>
                <a:latin typeface="Arial"/>
              </a:rPr>
              <a:t>of efficiency – a new Efficiency Metric </a:t>
            </a:r>
            <a:endParaRPr lang="en-GB" sz="2000" dirty="0" smtClean="0">
              <a:solidFill>
                <a:prstClr val="black"/>
              </a:solidFill>
              <a:latin typeface="Arial"/>
            </a:endParaRPr>
          </a:p>
          <a:p>
            <a:pPr marL="342900" indent="-342900">
              <a:spcAft>
                <a:spcPts val="1000"/>
              </a:spcAft>
              <a:buClr>
                <a:prstClr val="black"/>
              </a:buClr>
              <a:buSzPct val="100000"/>
              <a:buFont typeface="+mj-lt"/>
              <a:buAutoNum type="arabicParenR"/>
            </a:pPr>
            <a:r>
              <a:rPr lang="en-GB" sz="2000" dirty="0" smtClean="0">
                <a:solidFill>
                  <a:prstClr val="black"/>
                </a:solidFill>
                <a:latin typeface="Arial"/>
              </a:rPr>
              <a:t>To </a:t>
            </a:r>
            <a:r>
              <a:rPr lang="en-GB" sz="2000" b="1" dirty="0">
                <a:solidFill>
                  <a:prstClr val="black"/>
                </a:solidFill>
                <a:latin typeface="Arial"/>
              </a:rPr>
              <a:t>investigate </a:t>
            </a:r>
            <a:r>
              <a:rPr lang="en-GB" sz="2000" dirty="0" smtClean="0">
                <a:solidFill>
                  <a:prstClr val="black"/>
                </a:solidFill>
                <a:latin typeface="Arial"/>
              </a:rPr>
              <a:t>levels </a:t>
            </a:r>
            <a:r>
              <a:rPr lang="en-GB" sz="2000" dirty="0">
                <a:solidFill>
                  <a:prstClr val="black"/>
                </a:solidFill>
                <a:latin typeface="Arial"/>
              </a:rPr>
              <a:t>of spend – a new list of top ten governor checks </a:t>
            </a:r>
            <a:r>
              <a:rPr lang="en-GB" sz="2000" dirty="0" smtClean="0">
                <a:solidFill>
                  <a:prstClr val="black"/>
                </a:solidFill>
                <a:latin typeface="Arial"/>
              </a:rPr>
              <a:t>and </a:t>
            </a:r>
            <a:r>
              <a:rPr lang="en-GB" sz="2000" dirty="0">
                <a:solidFill>
                  <a:prstClr val="black"/>
                </a:solidFill>
                <a:latin typeface="Arial"/>
              </a:rPr>
              <a:t>a new Benchmarking Report </a:t>
            </a:r>
            <a:r>
              <a:rPr lang="en-GB" sz="2000" dirty="0" smtClean="0">
                <a:solidFill>
                  <a:prstClr val="black"/>
                </a:solidFill>
                <a:latin typeface="Arial"/>
              </a:rPr>
              <a:t>Card.</a:t>
            </a:r>
            <a:endParaRPr lang="en-GB" sz="2000" dirty="0">
              <a:solidFill>
                <a:prstClr val="black"/>
              </a:solidFill>
              <a:latin typeface="Arial"/>
            </a:endParaRPr>
          </a:p>
          <a:p>
            <a:pPr marL="342900" indent="-342900">
              <a:spcAft>
                <a:spcPts val="1000"/>
              </a:spcAft>
              <a:buClr>
                <a:prstClr val="black"/>
              </a:buClr>
              <a:buSzPct val="100000"/>
              <a:buFont typeface="+mj-lt"/>
              <a:buAutoNum type="arabicParenR"/>
            </a:pPr>
            <a:r>
              <a:rPr lang="en-GB" sz="2000" dirty="0">
                <a:solidFill>
                  <a:prstClr val="black"/>
                </a:solidFill>
                <a:latin typeface="Arial"/>
              </a:rPr>
              <a:t>To </a:t>
            </a:r>
            <a:r>
              <a:rPr lang="en-GB" sz="2000" b="1" dirty="0">
                <a:solidFill>
                  <a:prstClr val="black"/>
                </a:solidFill>
                <a:latin typeface="Arial"/>
              </a:rPr>
              <a:t>resolve </a:t>
            </a:r>
            <a:r>
              <a:rPr lang="en-GB" sz="2000" dirty="0">
                <a:solidFill>
                  <a:prstClr val="black"/>
                </a:solidFill>
                <a:latin typeface="Arial"/>
              </a:rPr>
              <a:t>any issues emerging from this assessment </a:t>
            </a:r>
            <a:r>
              <a:rPr lang="en-GB" sz="2000" dirty="0" smtClean="0">
                <a:solidFill>
                  <a:prstClr val="black"/>
                </a:solidFill>
                <a:latin typeface="Arial"/>
              </a:rPr>
              <a:t>– new </a:t>
            </a:r>
            <a:r>
              <a:rPr lang="en-GB" sz="2000" dirty="0">
                <a:solidFill>
                  <a:prstClr val="black"/>
                </a:solidFill>
                <a:latin typeface="Arial"/>
              </a:rPr>
              <a:t>videos on collaborative procurement and setting 3-5 </a:t>
            </a:r>
            <a:r>
              <a:rPr lang="en-GB" sz="2000" dirty="0" smtClean="0">
                <a:solidFill>
                  <a:prstClr val="black"/>
                </a:solidFill>
                <a:latin typeface="Arial"/>
              </a:rPr>
              <a:t>year budgets </a:t>
            </a:r>
            <a:r>
              <a:rPr lang="en-GB" sz="2000" dirty="0">
                <a:solidFill>
                  <a:prstClr val="black"/>
                </a:solidFill>
                <a:latin typeface="Arial"/>
              </a:rPr>
              <a:t>build on existing</a:t>
            </a:r>
            <a:r>
              <a:rPr lang="en-GB" sz="20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Arial"/>
              </a:rPr>
              <a:t>materials in providing guidance for </a:t>
            </a:r>
            <a:r>
              <a:rPr lang="en-GB" sz="2000" dirty="0" smtClean="0">
                <a:solidFill>
                  <a:prstClr val="black"/>
                </a:solidFill>
                <a:latin typeface="Arial"/>
              </a:rPr>
              <a:t>schools</a:t>
            </a:r>
          </a:p>
        </p:txBody>
      </p:sp>
      <p:pic>
        <p:nvPicPr>
          <p:cNvPr id="9" name="Picture 1" descr="Description: cid:045500214@04042012-05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60270"/>
            <a:ext cx="1272158" cy="74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83637"/>
            <a:ext cx="4401549" cy="159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5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3 main ways to save money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188089"/>
              </p:ext>
            </p:extLst>
          </p:nvPr>
        </p:nvGraphicFramePr>
        <p:xfrm>
          <a:off x="611560" y="1052736"/>
          <a:ext cx="6984776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453650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Buying</a:t>
                      </a:r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approach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examples include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 less of, or not at</a:t>
                      </a:r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 less e.g. energy efficiency lights, lighting systems linked to motion detectors, boiler management, set printers to double sided printing …  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 the same for less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Aggregate demands</a:t>
                      </a:r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e.g. negotiate deals based on  your yearly volumes, collaborate with other schools to aggregate demands…   </a:t>
                      </a: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Negotiate e.g. use benchmarking data to inform negotiations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supplier e.g. run a tender competition 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 something different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the specification e.g. is the specification gold plated, are you using or require all of the features, is the service level appropriate or would a lower service level and cost be</a:t>
                      </a:r>
                      <a:r>
                        <a:rPr lang="en-GB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acceptable </a:t>
                      </a:r>
                      <a:r>
                        <a:rPr lang="en-GB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30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Consider alternative products e.g. would a different product provide greater life expectancy and offer a lower whole life cost.  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03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Consider a different approach e.g. buy-in a payroll service rather than perform the task in-house 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8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142747"/>
            <a:ext cx="5327942" cy="472552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400" b="0" dirty="0" smtClean="0"/>
              <a:t>Analyse expenditure</a:t>
            </a:r>
            <a:br>
              <a:rPr lang="en-GB" altLang="en-US" sz="2400" b="0" dirty="0" smtClean="0"/>
            </a:br>
            <a:endParaRPr lang="en-GB" altLang="en-US" sz="2400" b="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400" b="0" dirty="0" smtClean="0"/>
              <a:t>Review your contracts </a:t>
            </a:r>
            <a:br>
              <a:rPr lang="en-GB" altLang="en-US" sz="2400" b="0" dirty="0" smtClean="0"/>
            </a:br>
            <a:endParaRPr lang="en-GB" altLang="en-US" sz="2400" b="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400" b="0" dirty="0" smtClean="0"/>
              <a:t>Identify opportunities for rationalisation</a:t>
            </a:r>
            <a:br>
              <a:rPr lang="en-GB" altLang="en-US" sz="2400" b="0" dirty="0" smtClean="0"/>
            </a:br>
            <a:endParaRPr lang="en-GB" altLang="en-US" sz="2400" b="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400" b="0" dirty="0" smtClean="0"/>
              <a:t>Deliver admin savings</a:t>
            </a:r>
            <a:br>
              <a:rPr lang="en-GB" altLang="en-US" sz="2400" b="0" dirty="0" smtClean="0"/>
            </a:br>
            <a:endParaRPr lang="en-GB" altLang="en-US" sz="2400" b="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400" b="0" dirty="0" smtClean="0"/>
              <a:t>Collaborate across key strategic spend areas</a:t>
            </a:r>
            <a:br>
              <a:rPr lang="en-GB" altLang="en-US" sz="2400" b="0" dirty="0" smtClean="0"/>
            </a:br>
            <a:endParaRPr lang="en-GB" altLang="en-US" sz="2400" b="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400" b="0" dirty="0" smtClean="0"/>
              <a:t>Benchmark and compare</a:t>
            </a:r>
          </a:p>
        </p:txBody>
      </p:sp>
      <p:sp>
        <p:nvSpPr>
          <p:cNvPr id="15363" name="Rectangle 9"/>
          <p:cNvSpPr>
            <a:spLocks noGrp="1" noChangeArrowheads="1"/>
          </p:cNvSpPr>
          <p:nvPr>
            <p:ph type="title"/>
          </p:nvPr>
        </p:nvSpPr>
        <p:spPr>
          <a:xfrm>
            <a:off x="7000" y="332656"/>
            <a:ext cx="9144000" cy="634082"/>
          </a:xfrm>
          <a:noFill/>
        </p:spPr>
        <p:txBody>
          <a:bodyPr/>
          <a:lstStyle/>
          <a:p>
            <a:pPr eaLnBrk="1" hangingPunct="1"/>
            <a:r>
              <a:rPr lang="en-GB" altLang="en-US" sz="3600" b="1" dirty="0" smtClean="0"/>
              <a:t>     </a:t>
            </a:r>
            <a:r>
              <a:rPr lang="en-GB" altLang="en-US" b="1" dirty="0" smtClean="0">
                <a:solidFill>
                  <a:schemeClr val="tx1"/>
                </a:solidFill>
              </a:rPr>
              <a:t>What else can you do? </a:t>
            </a:r>
            <a:r>
              <a:rPr lang="en-GB" altLang="en-US" dirty="0" smtClean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1026" name="Picture 2" descr="C:\Users\hlumb\Pictures\Do you measure 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85" y="1772817"/>
            <a:ext cx="3279765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77275"/>
            <a:ext cx="9144000" cy="562074"/>
          </a:xfrm>
          <a:noFill/>
        </p:spPr>
        <p:txBody>
          <a:bodyPr/>
          <a:lstStyle/>
          <a:p>
            <a:pPr>
              <a:defRPr/>
            </a:pPr>
            <a:r>
              <a:rPr lang="en-GB" b="1" dirty="0" smtClean="0"/>
              <a:t>     </a:t>
            </a:r>
            <a:r>
              <a:rPr lang="en-GB" b="1" dirty="0" smtClean="0">
                <a:solidFill>
                  <a:schemeClr val="tx1"/>
                </a:solidFill>
              </a:rPr>
              <a:t>Why collaborate?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363" name="Content Placeholder 7"/>
          <p:cNvSpPr>
            <a:spLocks noGrp="1"/>
          </p:cNvSpPr>
          <p:nvPr>
            <p:ph sz="half" idx="1"/>
          </p:nvPr>
        </p:nvSpPr>
        <p:spPr>
          <a:xfrm>
            <a:off x="255671" y="1607447"/>
            <a:ext cx="5328592" cy="39598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400" b="0" dirty="0" smtClean="0"/>
              <a:t>Become an intelligent customer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sz="1200" b="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400" b="0" dirty="0" smtClean="0"/>
              <a:t>Achieve procurement efficiencies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sz="1200" b="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400" b="0" dirty="0" smtClean="0"/>
              <a:t>Meet deadlines by sharing tasks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altLang="en-US" sz="1200" b="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400" b="0" dirty="0" smtClean="0"/>
              <a:t>Get better services by knowing what works for your schools</a:t>
            </a:r>
          </a:p>
          <a:p>
            <a:pPr marL="457200" lvl="1" indent="0">
              <a:buNone/>
              <a:defRPr/>
            </a:pPr>
            <a:endParaRPr lang="en-GB" altLang="en-US" b="1" dirty="0" smtClean="0"/>
          </a:p>
        </p:txBody>
      </p:sp>
      <p:pic>
        <p:nvPicPr>
          <p:cNvPr id="2458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1119755"/>
            <a:ext cx="3528392" cy="4324899"/>
          </a:xfrm>
        </p:spPr>
      </p:pic>
    </p:spTree>
    <p:extLst>
      <p:ext uri="{BB962C8B-B14F-4D97-AF65-F5344CB8AC3E}">
        <p14:creationId xmlns:p14="http://schemas.microsoft.com/office/powerpoint/2010/main" val="9583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5" y="1555648"/>
            <a:ext cx="615617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GB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When spending public money ensure: </a:t>
            </a:r>
          </a:p>
          <a:p>
            <a:pPr>
              <a:lnSpc>
                <a:spcPct val="80000"/>
              </a:lnSpc>
              <a:defRPr/>
            </a:pPr>
            <a:endParaRPr lang="en-GB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lvl="0" indent="-3429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fair and open </a:t>
            </a:r>
            <a:r>
              <a:rPr lang="en-GB" alt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competition/EC Treaty compliance</a:t>
            </a:r>
            <a:endParaRPr lang="en-GB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GB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Public Contracts Regulations compliance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endParaRPr lang="en-GB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spending public money means </a:t>
            </a:r>
            <a:r>
              <a:rPr lang="en-GB" alt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you are accountable to UK </a:t>
            </a:r>
            <a:r>
              <a:rPr lang="en-GB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Courts and </a:t>
            </a:r>
            <a:r>
              <a:rPr lang="en-GB" alt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European Commission</a:t>
            </a:r>
            <a:endParaRPr lang="en-GB" altLang="en-US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000" dirty="0" smtClean="0">
                <a:solidFill>
                  <a:prstClr val="black"/>
                </a:solidFill>
              </a:rPr>
              <a:t>For all Schools current thresholds </a:t>
            </a:r>
            <a:r>
              <a:rPr lang="en-GB" altLang="en-US" sz="2000" dirty="0">
                <a:solidFill>
                  <a:prstClr val="black"/>
                </a:solidFill>
              </a:rPr>
              <a:t>are</a:t>
            </a:r>
            <a:r>
              <a:rPr lang="en-GB" altLang="en-US" sz="2000" dirty="0" smtClean="0">
                <a:solidFill>
                  <a:prstClr val="black"/>
                </a:solidFill>
              </a:rPr>
              <a:t>:-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2000" dirty="0">
                <a:solidFill>
                  <a:prstClr val="black"/>
                </a:solidFill>
              </a:rPr>
              <a:t>	</a:t>
            </a:r>
            <a:r>
              <a:rPr lang="en-GB" altLang="en-US" sz="2000" dirty="0" smtClean="0">
                <a:solidFill>
                  <a:prstClr val="black"/>
                </a:solidFill>
              </a:rPr>
              <a:t>£164,176  </a:t>
            </a:r>
            <a:r>
              <a:rPr lang="en-GB" altLang="en-US" sz="2000" dirty="0">
                <a:solidFill>
                  <a:prstClr val="black"/>
                </a:solidFill>
              </a:rPr>
              <a:t>Goods &amp; Services 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2000" dirty="0" smtClean="0">
                <a:solidFill>
                  <a:prstClr val="black"/>
                </a:solidFill>
              </a:rPr>
              <a:t>	£4,104,394 Works</a:t>
            </a:r>
          </a:p>
          <a:p>
            <a:pPr>
              <a:spcBef>
                <a:spcPct val="0"/>
              </a:spcBef>
              <a:defRPr/>
            </a:pPr>
            <a:endParaRPr lang="en-GB" altLang="en-US" sz="8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prstClr val="black"/>
                </a:solidFill>
              </a:rPr>
              <a:t>“light touch” regime for services under £</a:t>
            </a:r>
            <a:r>
              <a:rPr lang="en-GB" altLang="en-US" sz="2000" dirty="0" smtClean="0">
                <a:solidFill>
                  <a:prstClr val="black"/>
                </a:solidFill>
              </a:rPr>
              <a:t>589,148</a:t>
            </a:r>
          </a:p>
          <a:p>
            <a:pPr>
              <a:spcBef>
                <a:spcPct val="0"/>
              </a:spcBef>
              <a:defRPr/>
            </a:pPr>
            <a:endParaRPr lang="en-GB" altLang="en-US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altLang="en-US" sz="2000" dirty="0">
                <a:solidFill>
                  <a:prstClr val="black"/>
                </a:solidFill>
              </a:rPr>
              <a:t>Regulations do not apply in full when </a:t>
            </a:r>
            <a:r>
              <a:rPr lang="en-GB" altLang="en-US" sz="2000" dirty="0" smtClean="0">
                <a:solidFill>
                  <a:prstClr val="black"/>
                </a:solidFill>
              </a:rPr>
              <a:t>the estimated contract value is below threshold</a:t>
            </a:r>
            <a:endParaRPr lang="en-GB" altLang="en-US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000" i="1" dirty="0" smtClean="0">
                <a:solidFill>
                  <a:prstClr val="black"/>
                </a:solidFill>
              </a:rPr>
              <a:t>    </a:t>
            </a:r>
          </a:p>
          <a:p>
            <a:pPr algn="ctr">
              <a:spcBef>
                <a:spcPct val="0"/>
              </a:spcBef>
              <a:defRPr/>
            </a:pPr>
            <a:r>
              <a:rPr lang="en-GB" altLang="en-US" sz="2000" b="1" dirty="0" smtClean="0">
                <a:solidFill>
                  <a:prstClr val="black"/>
                </a:solidFill>
              </a:rPr>
              <a:t>But the Treaty </a:t>
            </a:r>
            <a:r>
              <a:rPr lang="en-GB" altLang="en-US" sz="2000" b="1" dirty="0">
                <a:solidFill>
                  <a:prstClr val="black"/>
                </a:solidFill>
              </a:rPr>
              <a:t>principles do</a:t>
            </a:r>
          </a:p>
          <a:p>
            <a:pPr>
              <a:lnSpc>
                <a:spcPct val="80000"/>
              </a:lnSpc>
              <a:defRPr/>
            </a:pPr>
            <a:endParaRPr lang="en-GB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896" y="332656"/>
            <a:ext cx="8190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3200" b="1" dirty="0" smtClean="0">
                <a:solidFill>
                  <a:prstClr val="black"/>
                </a:solidFill>
              </a:rPr>
              <a:t>Public </a:t>
            </a:r>
            <a:r>
              <a:rPr lang="en-GB" altLang="en-US" sz="3200" b="1" dirty="0">
                <a:solidFill>
                  <a:prstClr val="black"/>
                </a:solidFill>
              </a:rPr>
              <a:t>Sector Procurement – </a:t>
            </a:r>
            <a:r>
              <a:rPr lang="en-GB" altLang="en-US" sz="3200" b="1" dirty="0" smtClean="0">
                <a:solidFill>
                  <a:prstClr val="black"/>
                </a:solidFill>
              </a:rPr>
              <a:t> what does </a:t>
            </a:r>
            <a:r>
              <a:rPr lang="en-GB" altLang="en-US" sz="3200" b="1" dirty="0">
                <a:solidFill>
                  <a:prstClr val="black"/>
                </a:solidFill>
              </a:rPr>
              <a:t>it mean for </a:t>
            </a:r>
            <a:r>
              <a:rPr lang="en-GB" altLang="en-US" sz="3200" b="1" dirty="0" smtClean="0">
                <a:solidFill>
                  <a:prstClr val="black"/>
                </a:solidFill>
              </a:rPr>
              <a:t>schools?  </a:t>
            </a:r>
            <a:endParaRPr lang="en-GB" altLang="en-US" sz="32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84" y="1555648"/>
            <a:ext cx="259228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3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4859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altLang="en-US" sz="3200" b="1" dirty="0" smtClean="0"/>
              <a:t/>
            </a:r>
            <a:br>
              <a:rPr lang="en-GB" altLang="en-US" sz="3200" b="1" dirty="0" smtClean="0"/>
            </a:br>
            <a:endParaRPr lang="en-GB" altLang="en-US" sz="3200" b="1" dirty="0" smtClean="0"/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1214448" y="18044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b="1" dirty="0" smtClean="0">
                <a:latin typeface="+mj-lt"/>
                <a:ea typeface="+mj-ea"/>
                <a:cs typeface="+mj-cs"/>
              </a:rPr>
              <a:t>  Public Sector Buying Organisations (PSBOs)    </a:t>
            </a:r>
            <a:endParaRPr lang="en-GB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00285" y="1340768"/>
            <a:ext cx="7921625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GB" altLang="en-US" sz="2400" dirty="0"/>
              <a:t>Some of the organisations we work </a:t>
            </a:r>
            <a:r>
              <a:rPr lang="en-GB" altLang="en-US" sz="2400" dirty="0" smtClean="0"/>
              <a:t>with:</a:t>
            </a:r>
            <a:endParaRPr lang="en-GB" altLang="en-US" sz="2400" dirty="0"/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en-US" sz="12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400" dirty="0"/>
              <a:t>Central Buying Consortium (CBC</a:t>
            </a:r>
            <a:r>
              <a:rPr lang="en-GB" altLang="en-US" sz="2400" dirty="0" smtClean="0"/>
              <a:t>)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sz="12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400" dirty="0"/>
              <a:t>Crescent Purchasing Consortium (CPC) 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sz="12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sz="2400" dirty="0" smtClean="0"/>
              <a:t>Crown Commercial Service (CCS)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en-US" sz="12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/>
              <a:t>Eastern Shires Purchasing Organisation (ESPO)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en-US" sz="12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/>
              <a:t>North Eastern Purchasing Organisation (NEPO)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en-US" sz="1200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/>
              <a:t>YPO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2600" dirty="0" smtClean="0">
              <a:solidFill>
                <a:srgbClr val="72BF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8" y="48366"/>
            <a:ext cx="7775575" cy="86035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Risk Protection Arrangement (RPA)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7775575" cy="5185526"/>
          </a:xfrm>
        </p:spPr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0" dirty="0" smtClean="0"/>
              <a:t>RPA is NOT insurance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2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0" dirty="0" smtClean="0"/>
              <a:t>Government managing risk in line with HM Treasury policy as set out in ‘Managing Public Money’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200" b="0" dirty="0" smtClean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0" dirty="0" smtClean="0"/>
              <a:t>£25 per pupil fixed until August 2016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200" b="0" dirty="0"/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0" dirty="0" smtClean="0"/>
              <a:t>Available for all academy trusts and multi academy trusts to opt in as an alternative to insurance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200" b="0" dirty="0" smtClean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0" dirty="0" smtClean="0"/>
              <a:t>Latest </a:t>
            </a:r>
            <a:r>
              <a:rPr lang="en-GB" sz="2200" b="0" dirty="0"/>
              <a:t>RPA headline figures 16 June 2016: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 smtClean="0"/>
              <a:t>2536 </a:t>
            </a:r>
            <a:r>
              <a:rPr lang="en-GB" sz="1800" b="0" dirty="0"/>
              <a:t>academies have opted in; of which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 smtClean="0"/>
              <a:t>2415 </a:t>
            </a:r>
            <a:r>
              <a:rPr lang="en-GB" sz="1800" b="0" dirty="0"/>
              <a:t>are live as at 16 Jun 2016, 121 will start RPA cover at a later date in 2016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 smtClean="0"/>
              <a:t>This </a:t>
            </a:r>
            <a:r>
              <a:rPr lang="en-GB" sz="1800" b="0" dirty="0"/>
              <a:t>represents 44.4% of all open academies (5715)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b="0" dirty="0" smtClean="0"/>
          </a:p>
          <a:p>
            <a:pPr marL="457200" lvl="1" indent="0">
              <a:spcAft>
                <a:spcPts val="0"/>
              </a:spcAft>
              <a:buNone/>
            </a:pPr>
            <a:endParaRPr lang="en-GB" sz="2200" b="0" dirty="0" smtClean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29335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CS Corporate Template 2014">
  <a:themeElements>
    <a:clrScheme name="Cabinet Office Theme">
      <a:dk1>
        <a:sysClr val="windowText" lastClr="000000"/>
      </a:dk1>
      <a:lt1>
        <a:sysClr val="window" lastClr="FFFFFF"/>
      </a:lt1>
      <a:dk2>
        <a:srgbClr val="005ABB"/>
      </a:dk2>
      <a:lt2>
        <a:srgbClr val="CCDEF1"/>
      </a:lt2>
      <a:accent1>
        <a:srgbClr val="5BB4E5"/>
      </a:accent1>
      <a:accent2>
        <a:srgbClr val="1A2791"/>
      </a:accent2>
      <a:accent3>
        <a:srgbClr val="78256F"/>
      </a:accent3>
      <a:accent4>
        <a:srgbClr val="ECAC00"/>
      </a:accent4>
      <a:accent5>
        <a:srgbClr val="899639"/>
      </a:accent5>
      <a:accent6>
        <a:srgbClr val="55BA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CS Corporate Template 2014">
  <a:themeElements>
    <a:clrScheme name="Cabinet Office Theme">
      <a:dk1>
        <a:sysClr val="windowText" lastClr="000000"/>
      </a:dk1>
      <a:lt1>
        <a:sysClr val="window" lastClr="FFFFFF"/>
      </a:lt1>
      <a:dk2>
        <a:srgbClr val="005ABB"/>
      </a:dk2>
      <a:lt2>
        <a:srgbClr val="CCDEF1"/>
      </a:lt2>
      <a:accent1>
        <a:srgbClr val="5BB4E5"/>
      </a:accent1>
      <a:accent2>
        <a:srgbClr val="1A2791"/>
      </a:accent2>
      <a:accent3>
        <a:srgbClr val="78256F"/>
      </a:accent3>
      <a:accent4>
        <a:srgbClr val="ECAC00"/>
      </a:accent4>
      <a:accent5>
        <a:srgbClr val="899639"/>
      </a:accent5>
      <a:accent6>
        <a:srgbClr val="55BA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olicyDirtyBag xmlns="microsoft.office.server.policy.changes">
  <Microsoft.Office.RecordsManagement.PolicyFeatures.Expiration op="Delete"/>
</PolicyDirtyBag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WPSiteTypeTaxHTField0 xmlns="7882e8ba-d4ca-4255-9ed3-ad9839d6d72a">
      <Terms xmlns="http://schemas.microsoft.com/office/infopath/2007/PartnerControls"/>
    </IWPSiteTypeTaxHTField0>
    <TaxCatchAll xmlns="b8cb3cbd-ce5c-4a72-9da4-9013f91c5903">
      <Value>4</Value>
      <Value>2</Value>
      <Value>1</Value>
    </TaxCatchAll>
    <IWPContributor xmlns="7882e8ba-d4ca-4255-9ed3-ad9839d6d72a">
      <UserInfo>
        <DisplayName/>
        <AccountId xsi:nil="true"/>
        <AccountType/>
      </UserInfo>
    </IWPContributor>
    <IWPOrganisationalUnitTaxHTField0 xmlns="7882e8ba-d4ca-4255-9ed3-ad9839d6d72a">
      <Terms xmlns="http://schemas.microsoft.com/office/infopath/2007/PartnerControls">
        <TermInfo xmlns="http://schemas.microsoft.com/office/infopath/2007/PartnerControls">
          <TermName xmlns="http://schemas.microsoft.com/office/infopath/2007/PartnerControls">DfE</TermName>
          <TermId xmlns="http://schemas.microsoft.com/office/infopath/2007/PartnerControls">cc08a6d4-dfde-4d0f-bd85-069ebcef80d5</TermId>
        </TermInfo>
      </Terms>
    </IWPOrganisationalUnitTaxHTField0>
    <IWPOwnerTaxHTField0 xmlns="7882e8ba-d4ca-4255-9ed3-ad9839d6d72a">
      <Terms xmlns="http://schemas.microsoft.com/office/infopath/2007/PartnerControls">
        <TermInfo xmlns="http://schemas.microsoft.com/office/infopath/2007/PartnerControls">
          <TermName xmlns="http://schemas.microsoft.com/office/infopath/2007/PartnerControls">DfE</TermName>
          <TermId xmlns="http://schemas.microsoft.com/office/infopath/2007/PartnerControls">a484111e-5b24-4ad9-9778-c536c8c88985</TermId>
        </TermInfo>
      </Terms>
    </IWPOwnerTaxHTField0>
    <IWPSubjectTaxHTField0 xmlns="7882e8ba-d4ca-4255-9ed3-ad9839d6d72a">
      <Terms xmlns="http://schemas.microsoft.com/office/infopath/2007/PartnerControls"/>
    </IWPSubjectTaxHTField0>
    <IWPRightsProtectiveMarkingTaxHTField0 xmlns="7882e8ba-d4ca-4255-9ed3-ad9839d6d72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0884c477-2e62-47ea-b19c-5af6e91124c5</TermId>
        </TermInfo>
      </Terms>
    </IWPRightsProtectiveMarkingTaxHTField0>
    <IWPFunctionTaxHTField0 xmlns="7882e8ba-d4ca-4255-9ed3-ad9839d6d72a">
      <Terms xmlns="http://schemas.microsoft.com/office/infopath/2007/PartnerControls"/>
    </IWPFunctionTaxHTField0>
    <Comments xmlns="http://schemas.microsoft.com/sharepoint/v3" xsi:nil="true"/>
    <_dlc_DocId xmlns="b8cb3cbd-ce5c-4a72-9da4-9013f91c5903">756UUDZ5763E-10-26394</_dlc_DocId>
    <_dlc_DocIdUrl xmlns="b8cb3cbd-ce5c-4a72-9da4-9013f91c5903">
      <Url>http://workplaces/sites/fc/b/_layouts/DocIdRedir.aspx?ID=756UUDZ5763E-10-26394</Url>
      <Description>756UUDZ5763E-10-26394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fcff89b5-5d6d-4e65-a829-6f4a98dd03af" ContentTypeId="0x0101007F645D6FBA204A029FECB8BFC6578C39005279853530254253B886E13194843F8A003AA4A7828D8545A79A93568021812356" PreviousValue="false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Unmanaged Document" ma:contentTypeID="0x0101007F645D6FBA204A029FECB8BFC6578C39005279853530254253B886E13194843F8A003AA4A7828D8545A79A93568021812356005BB025A3B0FE6B4A80F80D8F94DCF16A" ma:contentTypeVersion="48" ma:contentTypeDescription="For working documents that do not need to be declared as records.  Will be deleted two years after last modified date." ma:contentTypeScope="" ma:versionID="b362b028d2fcf667b541a2c36d42ef78">
  <xsd:schema xmlns:xsd="http://www.w3.org/2001/XMLSchema" xmlns:xs="http://www.w3.org/2001/XMLSchema" xmlns:p="http://schemas.microsoft.com/office/2006/metadata/properties" xmlns:ns1="http://schemas.microsoft.com/sharepoint/v3" xmlns:ns2="b8cb3cbd-ce5c-4a72-9da4-9013f91c5903" xmlns:ns3="7882e8ba-d4ca-4255-9ed3-ad9839d6d72a" targetNamespace="http://schemas.microsoft.com/office/2006/metadata/properties" ma:root="true" ma:fieldsID="e991c5599a4f94e5688bcbf2b112a003" ns1:_="" ns2:_="" ns3:_="">
    <xsd:import namespace="http://schemas.microsoft.com/sharepoint/v3"/>
    <xsd:import namespace="b8cb3cbd-ce5c-4a72-9da4-9013f91c5903"/>
    <xsd:import namespace="7882e8ba-d4ca-4255-9ed3-ad9839d6d72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Comments" minOccurs="0"/>
                <xsd:element ref="ns3:IWPContributor" minOccurs="0"/>
                <xsd:element ref="ns3:IWPFunctionTaxHTField0" minOccurs="0"/>
                <xsd:element ref="ns3:IWPOwnerTaxHTField0" minOccurs="0"/>
                <xsd:element ref="ns3:IWPRightsProtectiveMarkingTaxHTField0" minOccurs="0"/>
                <xsd:element ref="ns3:IWPSubjectTaxHTField0" minOccurs="0"/>
                <xsd:element ref="ns3:IWPSiteTypeTaxHTField0" minOccurs="0"/>
                <xsd:element ref="ns2:TaxCatchAll" minOccurs="0"/>
                <xsd:element ref="ns2:TaxCatchAllLabel" minOccurs="0"/>
                <xsd:element ref="ns3:IWPOrganisationalUnitTaxHTField0" minOccurs="0"/>
                <xsd:element ref="ns1:_vti_ItemDeclaredRecor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11" nillable="true" ma:displayName="Description" ma:hidden="true" ma:internalName="Comments">
      <xsd:simpleType>
        <xsd:restriction base="dms:Note">
          <xsd:maxLength value="255"/>
        </xsd:restriction>
      </xsd:simpleType>
    </xsd:element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b3cbd-ce5c-4a72-9da4-9013f91c590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3" nillable="true" ma:displayName="Taxonomy Catch All Column" ma:description="" ma:hidden="true" ma:list="{bfce5080-a9c0-4a85-a03e-ca4c73cfa2be}" ma:internalName="TaxCatchAll" ma:showField="CatchAllData" ma:web="7882e8ba-d4ca-4255-9ed3-ad9839d6d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description="" ma:hidden="true" ma:list="{bfce5080-a9c0-4a85-a03e-ca4c73cfa2be}" ma:internalName="TaxCatchAllLabel" ma:readOnly="true" ma:showField="CatchAllDataLabel" ma:web="7882e8ba-d4ca-4255-9ed3-ad9839d6d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2e8ba-d4ca-4255-9ed3-ad9839d6d72a" elementFormDefault="qualified">
    <xsd:import namespace="http://schemas.microsoft.com/office/2006/documentManagement/types"/>
    <xsd:import namespace="http://schemas.microsoft.com/office/infopath/2007/PartnerControls"/>
    <xsd:element name="IWPContributor" ma:index="12" nillable="true" ma:displayName="Contributor" ma:hidden="true" ma:list="UserInfo" ma:SharePointGroup="0" ma:internalName="IWPContribu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WPFunctionTaxHTField0" ma:index="13" nillable="true" ma:taxonomy="true" ma:internalName="IWPFunctionTaxHTField0" ma:taxonomyFieldName="IWPFunction" ma:displayName="Function" ma:fieldId="{15181134-8839-47a9-9a38-d116ffff0106}" ma:taxonomyMulti="true" ma:sspId="fcff89b5-5d6d-4e65-a829-6f4a98dd03af" ma:termSetId="d25a8a8b-cc76-477b-9c8b-292b0e0101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WPOwnerTaxHTField0" ma:index="15" ma:taxonomy="true" ma:internalName="IWPOwnerTaxHTField0" ma:taxonomyFieldName="IWPOwner" ma:displayName="Owner" ma:default="1;#DfE|a484111e-5b24-4ad9-9778-c536c8c88985" ma:fieldId="{15181134-8839-47a9-9a38-d116ffff0102}" ma:sspId="fcff89b5-5d6d-4e65-a829-6f4a98dd03af" ma:termSetId="12161dbb-b36f-4439-aef1-21e7cc9228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WPRightsProtectiveMarkingTaxHTField0" ma:index="17" ma:taxonomy="true" ma:internalName="IWPRightsProtectiveMarkingTaxHTField0" ma:taxonomyFieldName="IWPRightsProtectiveMarking" ma:displayName="Rights: Protective Marking" ma:default="2;#Official|0884c477-2e62-47ea-b19c-5af6e91124c5" ma:fieldId="{15181134-8839-47a9-9a38-d116ffff0005}" ma:sspId="fcff89b5-5d6d-4e65-a829-6f4a98dd03af" ma:termSetId="7870c18b-dc34-46a1-adf5-a571f0cac8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WPSubjectTaxHTField0" ma:index="19" nillable="true" ma:taxonomy="true" ma:internalName="IWPSubjectTaxHTField0" ma:taxonomyFieldName="IWPSubject" ma:displayName="Subject" ma:fieldId="{15181134-8839-47a9-9a38-d116ffff0006}" ma:sspId="fcff89b5-5d6d-4e65-a829-6f4a98dd03af" ma:termSetId="33432453-e88c-4baa-94a6-467fc4fc06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WPSiteTypeTaxHTField0" ma:index="21" nillable="true" ma:taxonomy="true" ma:internalName="IWPSiteTypeTaxHTField0" ma:taxonomyFieldName="IWPSiteType" ma:displayName="Site Type" ma:fieldId="{15181134-8839-47a9-9a38-d116ffff0103}" ma:sspId="fcff89b5-5d6d-4e65-a829-6f4a98dd03af" ma:termSetId="68f3bd98-4d9d-4839-831a-d4827606df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WPOrganisationalUnitTaxHTField0" ma:index="25" ma:taxonomy="true" ma:internalName="IWPOrganisationalUnitTaxHTField0" ma:taxonomyFieldName="IWPOrganisationalUnit" ma:displayName="Organisational Unit" ma:default="4;#DfE|cc08a6d4-dfde-4d0f-bd85-069ebcef80d5" ma:fieldId="{15181134-8839-47a9-9a38-d116ffff0201}" ma:sspId="fcff89b5-5d6d-4e65-a829-6f4a98dd03af" ma:termSetId="b3e263f6-0ab6-425a-b3de-0e67f2faf76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8918D8-6743-472F-9133-546308218B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09BB7E-FD29-4D52-8804-398E4A0D61F5}">
  <ds:schemaRefs>
    <ds:schemaRef ds:uri="microsoft.office.server.policy.changes"/>
  </ds:schemaRefs>
</ds:datastoreItem>
</file>

<file path=customXml/itemProps3.xml><?xml version="1.0" encoding="utf-8"?>
<ds:datastoreItem xmlns:ds="http://schemas.openxmlformats.org/officeDocument/2006/customXml" ds:itemID="{9FD3942E-F7FA-4AD8-9A69-5FDFB1F490D1}">
  <ds:schemaRefs>
    <ds:schemaRef ds:uri="http://purl.org/dc/dcmitype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b8cb3cbd-ce5c-4a72-9da4-9013f91c5903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7882e8ba-d4ca-4255-9ed3-ad9839d6d72a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C078C687-4FC8-4CCA-9976-93E4C051F54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DD8142F-9E8E-4519-ACA5-533D13F82200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ACB4D78E-21BD-48F9-9B1E-F2D2C2B925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8cb3cbd-ce5c-4a72-9da4-9013f91c5903"/>
    <ds:schemaRef ds:uri="7882e8ba-d4ca-4255-9ed3-ad9839d6d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6938</TotalTime>
  <Words>1697</Words>
  <Application>Microsoft Office PowerPoint</Application>
  <PresentationFormat>On-screen Show (4:3)</PresentationFormat>
  <Paragraphs>322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Office Theme</vt:lpstr>
      <vt:lpstr>1_Default Design</vt:lpstr>
      <vt:lpstr>1_Office Theme</vt:lpstr>
      <vt:lpstr>2_Office Theme</vt:lpstr>
      <vt:lpstr>CCS Corporate Template 2014</vt:lpstr>
      <vt:lpstr>2_CCS Corporate Template 2014</vt:lpstr>
      <vt:lpstr>5_Office Theme</vt:lpstr>
      <vt:lpstr>3_Office Theme</vt:lpstr>
      <vt:lpstr>10_Office Theme</vt:lpstr>
      <vt:lpstr>7_Office Theme</vt:lpstr>
      <vt:lpstr>Efficiencies: delivering more with less  SCHOOLS NORTHEAST  23rd June 2016</vt:lpstr>
      <vt:lpstr>PowerPoint Presentation</vt:lpstr>
      <vt:lpstr>New support and guidance </vt:lpstr>
      <vt:lpstr>The 3 main ways to save money </vt:lpstr>
      <vt:lpstr>     What else can you do?   </vt:lpstr>
      <vt:lpstr>     Why collaborate? </vt:lpstr>
      <vt:lpstr>PowerPoint Presentation</vt:lpstr>
      <vt:lpstr> </vt:lpstr>
      <vt:lpstr>Risk Protection Arrangement (RPA) </vt:lpstr>
      <vt:lpstr>RPA - more information </vt:lpstr>
      <vt:lpstr>      Schools Energy Efficiency      </vt:lpstr>
      <vt:lpstr> </vt:lpstr>
      <vt:lpstr> </vt:lpstr>
      <vt:lpstr>       Buying Guidance      </vt:lpstr>
      <vt:lpstr> </vt:lpstr>
      <vt:lpstr>PowerPoint Presentation</vt:lpstr>
      <vt:lpstr>Photocopiers/Printers (“MFDs”) </vt:lpstr>
      <vt:lpstr>Technology for Education </vt:lpstr>
      <vt:lpstr>Under development…</vt:lpstr>
      <vt:lpstr>Procurement training for schools </vt:lpstr>
      <vt:lpstr>Our journey </vt:lpstr>
      <vt:lpstr>Training AIDE</vt:lpstr>
      <vt:lpstr>How the modules work</vt:lpstr>
      <vt:lpstr>Assess – is it working?</vt:lpstr>
      <vt:lpstr>Initial modules  https://www.gov.uk/government/publications/procurement-training-for-schools </vt:lpstr>
      <vt:lpstr>Networks – we want you!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 Conference April 2016</dc:title>
  <dc:creator>Publishing.TEAM@education.gsi.gov.uk</dc:creator>
  <cp:lastModifiedBy>LUMB, Helen</cp:lastModifiedBy>
  <cp:revision>283</cp:revision>
  <cp:lastPrinted>2015-06-11T16:07:15Z</cp:lastPrinted>
  <dcterms:created xsi:type="dcterms:W3CDTF">2013-06-06T10:14:36Z</dcterms:created>
  <dcterms:modified xsi:type="dcterms:W3CDTF">2016-06-21T18:41:20Z</dcterms:modified>
  <cp:category>Master-Pres-v1.0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0x0101007F645D6FBA204A029FECB8BFC6578C39005279853530254253B886E13194843F8A003AA4A7828D8545A79A93568021812356005BB025A3B0FE6B4A80F80D8F94DCF16A</vt:lpwstr>
  </property>
  <property fmtid="{D5CDD505-2E9C-101B-9397-08002B2CF9AE}" pid="3" name="_dlc_DocIdItemGuid">
    <vt:lpwstr>67b51ee9-3a7b-41fb-a28e-36016f78be69</vt:lpwstr>
  </property>
  <property fmtid="{D5CDD505-2E9C-101B-9397-08002B2CF9AE}" pid="4" name="IWPOrganisationalUnit">
    <vt:lpwstr>4;#DfE|cc08a6d4-dfde-4d0f-bd85-069ebcef80d5</vt:lpwstr>
  </property>
  <property fmtid="{D5CDD505-2E9C-101B-9397-08002B2CF9AE}" pid="5" name="IWPOwner">
    <vt:lpwstr>1;#DfE|a484111e-5b24-4ad9-9778-c536c8c88985</vt:lpwstr>
  </property>
  <property fmtid="{D5CDD505-2E9C-101B-9397-08002B2CF9AE}" pid="6" name="IWPSubject">
    <vt:lpwstr/>
  </property>
  <property fmtid="{D5CDD505-2E9C-101B-9397-08002B2CF9AE}" pid="7" name="IWPFunction">
    <vt:lpwstr/>
  </property>
  <property fmtid="{D5CDD505-2E9C-101B-9397-08002B2CF9AE}" pid="8" name="IWPSiteType">
    <vt:lpwstr/>
  </property>
  <property fmtid="{D5CDD505-2E9C-101B-9397-08002B2CF9AE}" pid="9" name="IWPRightsProtectiveMarking">
    <vt:lpwstr>2;#Official|0884c477-2e62-47ea-b19c-5af6e91124c5</vt:lpwstr>
  </property>
</Properties>
</file>