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</p:sldMasterIdLst>
  <p:notesMasterIdLst>
    <p:notesMasterId r:id="rId14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F948-0DE6-40E7-BFD6-C932F56038B4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3054-BAEE-41B3-BE50-DD592DDFA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0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3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3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2F682-D340-4541-9F5E-0E3B7843632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9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NUL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NULL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5" Type="http://schemas.openxmlformats.org/officeDocument/2006/relationships/image" Target="NULL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1" y="167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" y="167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ltGray">
          <a:xfrm>
            <a:off x="624041" y="1179177"/>
            <a:ext cx="921727" cy="1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6408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918" b="1" dirty="0" smtClean="0">
                <a:solidFill>
                  <a:srgbClr val="000000"/>
                </a:solidFill>
                <a:latin typeface="Corbel"/>
                <a:ea typeface="Microsoft YaHei" panose="020B0503020204020204" pitchFamily="34" charset="-122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ltGray">
          <a:xfrm>
            <a:off x="624031" y="1337911"/>
            <a:ext cx="2566408" cy="1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6408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918" dirty="0" smtClean="0">
                <a:solidFill>
                  <a:srgbClr val="000000"/>
                </a:solidFill>
                <a:latin typeface="Corbel"/>
                <a:ea typeface="Microsoft YaHei" panose="020B0503020204020204" pitchFamily="34" charset="-122"/>
              </a:rPr>
              <a:t>Last Modified 9/13/2015 5:31 PM India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ltGray">
          <a:xfrm>
            <a:off x="624046" y="1498286"/>
            <a:ext cx="2191306" cy="1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6408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918" dirty="0" smtClean="0">
                <a:solidFill>
                  <a:srgbClr val="000000"/>
                </a:solidFill>
                <a:latin typeface="Corbel"/>
                <a:ea typeface="Microsoft YaHei" panose="020B0503020204020204" pitchFamily="34" charset="-122"/>
              </a:rPr>
              <a:t>Printed 14/07/2015 18:15 GMT Standard Time</a:t>
            </a:r>
            <a:endParaRPr lang="en-US" sz="918" dirty="0" smtClean="0">
              <a:solidFill>
                <a:srgbClr val="000000"/>
              </a:solidFill>
              <a:latin typeface="Corbel"/>
              <a:ea typeface="Microsoft YaHei" panose="020B0503020204020204" pitchFamily="34" charset="-122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24044" y="1769309"/>
            <a:ext cx="751900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57" b="0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4044" y="2431410"/>
            <a:ext cx="7519009" cy="188417"/>
          </a:xfrm>
        </p:spPr>
        <p:txBody>
          <a:bodyPr wrap="square">
            <a:spAutoFit/>
          </a:bodyPr>
          <a:lstStyle>
            <a:lvl1pPr>
              <a:defRPr sz="1224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624047" y="6101840"/>
            <a:ext cx="5036084" cy="365109"/>
            <a:chOff x="537729" y="5015116"/>
            <a:chExt cx="4935538" cy="357841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015116"/>
              <a:ext cx="4935538" cy="173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464081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224" dirty="0" smtClean="0">
                  <a:solidFill>
                    <a:srgbClr val="000000"/>
                  </a:solidFill>
                  <a:latin typeface="Corbel"/>
                  <a:ea typeface="Microsoft YaHei" panose="020B0503020204020204" pitchFamily="34" charset="-122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173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464081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224" dirty="0" smtClean="0">
                  <a:solidFill>
                    <a:srgbClr val="000000"/>
                  </a:solidFill>
                  <a:latin typeface="Corbel"/>
                  <a:ea typeface="Microsoft YaHei" panose="020B0503020204020204" pitchFamily="34" charset="-122"/>
                </a:rPr>
                <a:t>Date</a:t>
              </a:r>
            </a:p>
          </p:txBody>
        </p:sp>
      </p:grpSp>
      <p:sp>
        <p:nvSpPr>
          <p:cNvPr id="17" name="doc id"/>
          <p:cNvSpPr>
            <a:spLocks noChangeArrowheads="1"/>
          </p:cNvSpPr>
          <p:nvPr userDrawn="1"/>
        </p:nvSpPr>
        <p:spPr bwMode="gray">
          <a:xfrm>
            <a:off x="8298456" y="11338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879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816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Rectangle 1026"/>
          <p:cNvSpPr txBox="1">
            <a:spLocks noChangeArrowheads="1"/>
          </p:cNvSpPr>
          <p:nvPr userDrawn="1"/>
        </p:nvSpPr>
        <p:spPr bwMode="auto">
          <a:xfrm>
            <a:off x="5560647" y="4913657"/>
            <a:ext cx="3854505" cy="7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89" kern="0" dirty="0" smtClean="0">
                <a:solidFill>
                  <a:srgbClr val="FFFFFF"/>
                </a:solidFill>
                <a:latin typeface="Corbel"/>
              </a:rPr>
              <a:t>CAREERS</a:t>
            </a:r>
          </a:p>
        </p:txBody>
      </p:sp>
      <p:sp>
        <p:nvSpPr>
          <p:cNvPr id="19" name="Rectangle 1026"/>
          <p:cNvSpPr txBox="1">
            <a:spLocks noChangeArrowheads="1"/>
          </p:cNvSpPr>
          <p:nvPr userDrawn="1"/>
        </p:nvSpPr>
        <p:spPr bwMode="auto">
          <a:xfrm>
            <a:off x="5197250" y="5428848"/>
            <a:ext cx="3854505" cy="7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89" kern="0" dirty="0" smtClean="0">
                <a:solidFill>
                  <a:srgbClr val="FFFFFF"/>
                </a:solidFill>
                <a:latin typeface="Corbel"/>
              </a:rPr>
              <a:t>ENTERPRISE</a:t>
            </a:r>
          </a:p>
        </p:txBody>
      </p:sp>
      <p:sp>
        <p:nvSpPr>
          <p:cNvPr id="21" name="Rectangle 1027"/>
          <p:cNvSpPr txBox="1">
            <a:spLocks noChangeArrowheads="1"/>
          </p:cNvSpPr>
          <p:nvPr userDrawn="1"/>
        </p:nvSpPr>
        <p:spPr bwMode="auto">
          <a:xfrm rot="16200000">
            <a:off x="5091501" y="5066099"/>
            <a:ext cx="618847" cy="3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2041" kern="0" dirty="0" smtClean="0">
                <a:solidFill>
                  <a:srgbClr val="000000"/>
                </a:solidFill>
                <a:latin typeface="Corbel"/>
              </a:rPr>
              <a:t>THE</a:t>
            </a:r>
          </a:p>
        </p:txBody>
      </p:sp>
      <p:sp>
        <p:nvSpPr>
          <p:cNvPr id="22" name="Rectangle 1027"/>
          <p:cNvSpPr txBox="1">
            <a:spLocks noChangeArrowheads="1"/>
          </p:cNvSpPr>
          <p:nvPr userDrawn="1"/>
        </p:nvSpPr>
        <p:spPr bwMode="auto">
          <a:xfrm>
            <a:off x="7902254" y="4945069"/>
            <a:ext cx="618884" cy="64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4081" kern="0" dirty="0" smtClean="0">
                <a:solidFill>
                  <a:srgbClr val="000000"/>
                </a:solidFill>
                <a:latin typeface="Corbel"/>
              </a:rPr>
              <a:t>&amp;</a:t>
            </a:r>
          </a:p>
        </p:txBody>
      </p:sp>
      <p:sp>
        <p:nvSpPr>
          <p:cNvPr id="23" name="Rectangle 1027"/>
          <p:cNvSpPr txBox="1">
            <a:spLocks noChangeArrowheads="1"/>
          </p:cNvSpPr>
          <p:nvPr userDrawn="1"/>
        </p:nvSpPr>
        <p:spPr bwMode="auto">
          <a:xfrm>
            <a:off x="6602563" y="6020015"/>
            <a:ext cx="18861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2857" kern="0" dirty="0" smtClean="0">
                <a:solidFill>
                  <a:srgbClr val="000000"/>
                </a:solidFill>
                <a:latin typeface="Corbel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43988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EC228-B8DB-44B8-A8DC-A9FC72DB0367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F0A1F-B933-4465-9A8D-15CC6E8081D5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5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FEAF1-8BD3-48A0-B5F0-593DDF1654F4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11A57-0EDC-4B02-A610-1032B6918AC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74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38CDE-4049-4380-846A-5DEA2391C57B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1A7B8-6105-4F3A-AC3E-C0BB6D66AD78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9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EAA84-9D88-4116-8FB9-5A8BA9B5F2B4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972A0-83CD-48E7-A4B0-F842BB2F4DA4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90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C3B62-5D91-4599-BAD5-EF99539B1FA1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500CB-C8CD-46CE-8D5F-70D2069E7F27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65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6AD07-B239-45C3-AFE8-60A2EB4BAEAB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2A50E-5A91-4145-8EC6-8E15EE0184FC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57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1" y="167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" y="167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1150" y="234864"/>
            <a:ext cx="735866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75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1" y="167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" y="167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50" y="234863"/>
            <a:ext cx="7358666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81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6"/>
          </a:xfrm>
          <a:prstGeom prst="rect">
            <a:avLst/>
          </a:prstGeom>
        </p:spPr>
        <p:txBody>
          <a:bodyPr lIns="90969" tIns="45490" rIns="90969" bIns="45490"/>
          <a:lstStyle/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EC746D7B-CC1E-A844-8D4E-2349C811FB71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2/1/2016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60"/>
            <a:ext cx="2895600" cy="365126"/>
          </a:xfrm>
          <a:prstGeom prst="rect">
            <a:avLst/>
          </a:prstGeom>
        </p:spPr>
        <p:txBody>
          <a:bodyPr lIns="90969" tIns="45490" rIns="90969" bIns="45490"/>
          <a:lstStyle/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6"/>
          </a:xfrm>
          <a:prstGeom prst="rect">
            <a:avLst/>
          </a:prstGeom>
        </p:spPr>
        <p:txBody>
          <a:bodyPr lIns="90969" tIns="45490" rIns="90969" bIns="45490"/>
          <a:lstStyle/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66F6E057-1C5C-4E47-AC52-CBBCE5A6A314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01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23528" y="1556792"/>
            <a:ext cx="46805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rgbClr val="8D0E57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8D0E5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4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988841"/>
            <a:ext cx="7772400" cy="5040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76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6BAA1-587D-438C-ABAA-97D5734DFFC1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CAC8D-66D3-47F8-B2CE-235F7B3DB8B9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BB607-3EA4-4947-923B-48A08FF82D39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4F483-CFB5-4DF7-9358-9E054E72A2C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1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1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lideLogoSeparator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595245" y="6566071"/>
            <a:ext cx="35266" cy="1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888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224" dirty="0">
                <a:solidFill>
                  <a:srgbClr val="000000"/>
                </a:solidFill>
                <a:ea typeface="Microsoft YaHei" panose="020B0503020204020204" pitchFamily="34" charset="-122"/>
              </a:rPr>
              <a:t>|</a:t>
            </a: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0780" y="1983341"/>
            <a:ext cx="1703993" cy="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6408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612" dirty="0" smtClean="0">
                <a:solidFill>
                  <a:srgbClr val="000000"/>
                </a:solidFill>
                <a:latin typeface="Corbel"/>
                <a:ea typeface="Microsoft YaHei" panose="020B0503020204020204" pitchFamily="34" charset="-122"/>
              </a:rPr>
              <a:t>Last Modified 9/13/2015 5:31 PM India Standard Time</a:t>
            </a:r>
            <a:endParaRPr lang="en-US" sz="1632" dirty="0" smtClean="0">
              <a:solidFill>
                <a:srgbClr val="000000"/>
              </a:solidFill>
              <a:latin typeface="Corbel"/>
              <a:ea typeface="Microsoft YaHei" panose="020B0503020204020204" pitchFamily="34" charset="-122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46569" y="4201311"/>
            <a:ext cx="1452321" cy="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6408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612" dirty="0" smtClean="0">
                <a:solidFill>
                  <a:srgbClr val="000000"/>
                </a:solidFill>
                <a:latin typeface="Corbel"/>
                <a:ea typeface="Microsoft YaHei" panose="020B0503020204020204" pitchFamily="34" charset="-122"/>
              </a:rPr>
              <a:t>Printed 14/07/2015 18:15 GMT Standard Time</a:t>
            </a:r>
            <a:endParaRPr lang="en-US" sz="1632" dirty="0" smtClean="0">
              <a:solidFill>
                <a:srgbClr val="000000"/>
              </a:solidFill>
              <a:latin typeface="Corbel"/>
              <a:ea typeface="Microsoft YaHei" panose="020B0503020204020204" pitchFamily="34" charset="-122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07" y="257085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1126" y="234864"/>
            <a:ext cx="735866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4" y="17839"/>
            <a:ext cx="753220" cy="20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28" dirty="0">
                <a:solidFill>
                  <a:srgbClr val="808080"/>
                </a:solidFill>
                <a:ea typeface="Microsoft YaHei" panose="020B0503020204020204" pitchFamily="34" charset="-122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795" y="542618"/>
            <a:ext cx="8794114" cy="2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632" dirty="0" smtClean="0">
                <a:solidFill>
                  <a:srgbClr val="808080"/>
                </a:solidFill>
                <a:latin typeface="Corbel"/>
                <a:ea typeface="Microsoft YaHei" panose="020B0503020204020204" pitchFamily="34" charset="-122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43113" y="1958433"/>
            <a:ext cx="4350892" cy="555571"/>
            <a:chOff x="915" y="687"/>
            <a:chExt cx="2686" cy="34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87"/>
              <a:ext cx="2686" cy="3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837" b="1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Title</a:t>
              </a:r>
            </a:p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837" dirty="0">
                  <a:solidFill>
                    <a:srgbClr val="808080"/>
                  </a:solidFill>
                  <a:ea typeface="Microsoft YaHei" panose="020B0503020204020204" pitchFamily="34" charset="-122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189917" y="681911"/>
            <a:ext cx="748367" cy="1004243"/>
            <a:chOff x="4936" y="176"/>
            <a:chExt cx="462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875671" y="681928"/>
            <a:ext cx="1062617" cy="732127"/>
            <a:chOff x="4750" y="176"/>
            <a:chExt cx="656" cy="452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6408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sz="1837" dirty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0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90780" y="681914"/>
            <a:ext cx="978281" cy="202876"/>
            <a:chOff x="7782026" y="285750"/>
            <a:chExt cx="958749" cy="19883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82026" y="285750"/>
              <a:ext cx="958749" cy="1988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808080"/>
                  </a:solidFill>
                  <a:ea typeface="Microsoft YaHei" panose="020B0503020204020204" pitchFamily="34" charset="-122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782026" y="285750"/>
              <a:ext cx="0" cy="19883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82026" y="484586"/>
              <a:ext cx="95874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8121713" y="681908"/>
            <a:ext cx="816124" cy="1333054"/>
            <a:chOff x="7769225" y="2105025"/>
            <a:chExt cx="7998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479155" cy="17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479155" cy="17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479155" cy="17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479155" cy="17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479155" cy="17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CB4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224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6408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sz="1837" dirty="0">
                  <a:solidFill>
                    <a:srgbClr val="000000"/>
                  </a:solidFill>
                  <a:latin typeface="HelveticaNeueLT Pro 45 Lt"/>
                  <a:ea typeface="Microsoft YaHei" panose="020B0503020204020204" pitchFamily="34" charset="-122"/>
                  <a:sym typeface="HelveticaNeueLT Pro 45 Lt"/>
                </a:endParaRPr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 userDrawn="1"/>
        </p:nvGrpSpPr>
        <p:grpSpPr bwMode="auto">
          <a:xfrm>
            <a:off x="171796" y="6247399"/>
            <a:ext cx="8797311" cy="498884"/>
            <a:chOff x="73" y="3841"/>
            <a:chExt cx="5593" cy="308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841"/>
              <a:ext cx="559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020" dirty="0" smtClean="0">
                  <a:solidFill>
                    <a:srgbClr val="000000"/>
                  </a:solidFill>
                  <a:latin typeface="Corbel"/>
                  <a:ea typeface="Microsoft YaHei" panose="020B0503020204020204" pitchFamily="34" charset="-122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7"/>
              <a:ext cx="52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4081" indent="-464081" defTabSz="90879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sz="1020" dirty="0">
                  <a:solidFill>
                    <a:srgbClr val="FFFFFF"/>
                  </a:solidFill>
                  <a:ea typeface="Microsoft YaHei" panose="020B0503020204020204" pitchFamily="34" charset="-122"/>
                </a:rPr>
                <a:t>Source: Source</a:t>
              </a:r>
            </a:p>
          </p:txBody>
        </p:sp>
      </p:grpSp>
      <p:sp>
        <p:nvSpPr>
          <p:cNvPr id="57" name="Slide Number Placeholder 1"/>
          <p:cNvSpPr txBox="1">
            <a:spLocks/>
          </p:cNvSpPr>
          <p:nvPr userDrawn="1"/>
        </p:nvSpPr>
        <p:spPr bwMode="auto">
          <a:xfrm>
            <a:off x="8719176" y="6597994"/>
            <a:ext cx="161904" cy="14600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46408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2C328C1-A84F-4A39-A664-DBA00541A8C6}" type="slidenum">
              <a:rPr sz="1020">
                <a:solidFill>
                  <a:srgbClr val="000000"/>
                </a:solidFill>
              </a:rPr>
              <a:pPr algn="l" defTabSz="464081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endParaRPr sz="1020" dirty="0">
              <a:solidFill>
                <a:srgbClr val="00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756" y="204833"/>
            <a:ext cx="1326474" cy="5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8790" rtl="0" eaLnBrk="1" fontAlgn="base" hangingPunct="1">
        <a:spcBef>
          <a:spcPct val="0"/>
        </a:spcBef>
        <a:spcAft>
          <a:spcPct val="0"/>
        </a:spcAft>
        <a:tabLst>
          <a:tab pos="273927" algn="l"/>
        </a:tabLst>
        <a:defRPr sz="1939" b="1" baseline="0">
          <a:solidFill>
            <a:schemeClr val="tx1"/>
          </a:solidFill>
          <a:latin typeface="Corbel"/>
          <a:ea typeface="+mj-ea"/>
          <a:cs typeface="Arial" panose="020B0604020202020204" pitchFamily="34" charset="0"/>
          <a:sym typeface="Corbel"/>
        </a:defRPr>
      </a:lvl1pPr>
      <a:lvl2pPr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4031"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28128"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2193"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56255" algn="l" defTabSz="908790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Corbel"/>
          <a:ea typeface="+mn-ea"/>
          <a:cs typeface="Arial" panose="020B0604020202020204" pitchFamily="34" charset="0"/>
          <a:sym typeface="Corbel"/>
        </a:defRPr>
      </a:lvl1pPr>
      <a:lvl2pPr marL="196584" indent="-194974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2pPr>
      <a:lvl3pPr marL="464031" indent="-265871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3pPr>
      <a:lvl4pPr marL="623587" indent="-157916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4pPr>
      <a:lvl5pPr marL="761066" indent="-132129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5pPr>
      <a:lvl6pPr marL="761066" indent="-132129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1066" indent="-132129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1066" indent="-132129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1066" indent="-132129" algn="l" defTabSz="9087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4031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28128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2193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56255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20322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84384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48450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12515" algn="l" defTabSz="928128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19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8D0E57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NULL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456" y="1673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456" y="1673"/>
                        <a:ext cx="121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7" y="1769359"/>
            <a:ext cx="5774466" cy="31399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81" dirty="0" smtClean="0"/>
              <a:t>Denis Heaney</a:t>
            </a:r>
            <a:br>
              <a:rPr lang="en-US" sz="4081" dirty="0" smtClean="0"/>
            </a:br>
            <a:r>
              <a:rPr lang="en-US" sz="4081" dirty="0" smtClean="0"/>
              <a:t>Enterprise Coordinator </a:t>
            </a:r>
            <a:br>
              <a:rPr lang="en-US" sz="4081" dirty="0" smtClean="0"/>
            </a:br>
            <a:r>
              <a:rPr lang="en-US" sz="4081" dirty="0" smtClean="0"/>
              <a:t>(North East LEP and CEC)</a:t>
            </a:r>
            <a:r>
              <a:rPr lang="en-US" sz="4081" dirty="0"/>
              <a:t/>
            </a:r>
            <a:br>
              <a:rPr lang="en-US" sz="4081" dirty="0"/>
            </a:br>
            <a:r>
              <a:rPr lang="en-US" sz="4081" dirty="0"/>
              <a:t/>
            </a:r>
            <a:br>
              <a:rPr lang="en-US" sz="4081" dirty="0"/>
            </a:br>
            <a:endParaRPr lang="en-US" sz="4081" dirty="0"/>
          </a:p>
        </p:txBody>
      </p:sp>
    </p:spTree>
    <p:extLst>
      <p:ext uri="{BB962C8B-B14F-4D97-AF65-F5344CB8AC3E}">
        <p14:creationId xmlns:p14="http://schemas.microsoft.com/office/powerpoint/2010/main" val="32064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1098" y="360672"/>
            <a:ext cx="4432243" cy="513994"/>
          </a:xfrm>
          <a:prstGeom prst="rect">
            <a:avLst/>
          </a:prstGeom>
        </p:spPr>
        <p:txBody>
          <a:bodyPr wrap="square" lIns="92817" tIns="46414" rIns="92817" bIns="46414">
            <a:spAutoFit/>
          </a:bodyPr>
          <a:lstStyle/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857" b="1" dirty="0">
                <a:solidFill>
                  <a:srgbClr val="17B0AB"/>
                </a:solidFill>
                <a:latin typeface="Lato Regular"/>
                <a:ea typeface="Microsoft YaHei" panose="020B0503020204020204" pitchFamily="34" charset="-122"/>
                <a:cs typeface="Lato Regular"/>
              </a:rPr>
              <a:t>The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790" y="887379"/>
            <a:ext cx="35486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96E3E0">
                    <a:lumMod val="50000"/>
                  </a:srgbClr>
                </a:solidFill>
                <a:latin typeface="Lato Regular"/>
              </a:rPr>
              <a:t>The Careers &amp; Enterprise Company is supporting Local Enterprise Partnerships (LEPs) to build a knowledgeable network of Enterprise Coordinators (EC) who will recruit and manage teams of Enterprise Advisers (EA) to create powerful, lasting connections between local businesses and the schools in their area.  </a:t>
            </a:r>
            <a:endParaRPr lang="en-GB" sz="1600" dirty="0">
              <a:solidFill>
                <a:srgbClr val="96E3E0">
                  <a:lumMod val="50000"/>
                </a:srgbClr>
              </a:solidFill>
              <a:latin typeface="Lato Regular"/>
            </a:endParaRPr>
          </a:p>
          <a:p>
            <a:endParaRPr lang="en-GB" sz="1600" dirty="0" smtClean="0">
              <a:solidFill>
                <a:srgbClr val="96E3E0">
                  <a:lumMod val="50000"/>
                </a:srgbClr>
              </a:solidFill>
              <a:latin typeface="Lato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6E3E0">
                    <a:lumMod val="50000"/>
                  </a:srgbClr>
                </a:solidFill>
                <a:latin typeface="Lato Regular"/>
              </a:rPr>
              <a:t>EC from the local community is employed or funded by LEP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96E3E0">
                  <a:lumMod val="50000"/>
                </a:srgbClr>
              </a:solidFill>
              <a:latin typeface="Lato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6E3E0">
                    <a:lumMod val="50000"/>
                  </a:srgbClr>
                </a:solidFill>
                <a:latin typeface="Lato Regular"/>
              </a:rPr>
              <a:t>EAs, one per school, are drawn from local businesses and matched to a local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96E3E0">
                  <a:lumMod val="50000"/>
                </a:srgbClr>
              </a:solidFill>
              <a:latin typeface="Lato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6E3E0">
                    <a:lumMod val="50000"/>
                  </a:srgbClr>
                </a:solidFill>
                <a:latin typeface="Lato Regular"/>
              </a:rPr>
              <a:t>Network of up to 20 EAs is directed and managed by the 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96E3E0">
                  <a:lumMod val="50000"/>
                </a:srgbClr>
              </a:solidFill>
              <a:latin typeface="Lato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6E3E0">
                    <a:lumMod val="50000"/>
                  </a:srgbClr>
                </a:solidFill>
                <a:latin typeface="Lato Regular"/>
              </a:rPr>
              <a:t>Each regional cluster will have a strong governance board with relevant local parties represented</a:t>
            </a:r>
            <a:endParaRPr lang="en-GB" sz="1600" dirty="0">
              <a:solidFill>
                <a:srgbClr val="96E3E0">
                  <a:lumMod val="50000"/>
                </a:srgbClr>
              </a:solidFill>
              <a:latin typeface="Lato Regular"/>
            </a:endParaRPr>
          </a:p>
        </p:txBody>
      </p:sp>
      <p:pic>
        <p:nvPicPr>
          <p:cNvPr id="97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48631" t="44684" r="31294" b="18817"/>
          <a:stretch/>
        </p:blipFill>
        <p:spPr bwMode="auto">
          <a:xfrm>
            <a:off x="4815841" y="1270000"/>
            <a:ext cx="3547767" cy="4720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532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Working with 16 GATSBY Pilot schools/colleges, additional 5 schools interested in initiative</a:t>
            </a:r>
          </a:p>
          <a:p>
            <a:endParaRPr lang="en-GB" sz="1800" dirty="0" smtClean="0"/>
          </a:p>
          <a:p>
            <a:r>
              <a:rPr lang="en-GB" sz="1800" dirty="0" smtClean="0"/>
              <a:t>Actions from GATSBY pilot (benchmarks 5 &amp; 6) used to match suitable EA</a:t>
            </a:r>
          </a:p>
          <a:p>
            <a:pPr marL="0" indent="0">
              <a:buNone/>
              <a:tabLst>
                <a:tab pos="354013" algn="l"/>
              </a:tabLst>
            </a:pPr>
            <a:endParaRPr lang="en-GB" sz="1800" dirty="0" smtClean="0"/>
          </a:p>
          <a:p>
            <a:r>
              <a:rPr lang="en-GB" sz="1800" dirty="0" smtClean="0"/>
              <a:t>As well as ‘link’ Enterprise Advisers a further network of 30 EA’s will be recruited to support partnerships in school/colleges to bridge any gaps identified.</a:t>
            </a:r>
          </a:p>
          <a:p>
            <a:endParaRPr lang="en-GB" sz="1800" dirty="0" smtClean="0"/>
          </a:p>
          <a:p>
            <a:r>
              <a:rPr lang="en-GB" sz="1800" dirty="0" smtClean="0"/>
              <a:t>The Careers and Enterprise Company are interested in how a joined-up approach works with GATSBY pilot and EA initiative running in same area. 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Enterprise Advisers (North East)</a:t>
            </a:r>
          </a:p>
        </p:txBody>
      </p:sp>
    </p:spTree>
    <p:extLst>
      <p:ext uri="{BB962C8B-B14F-4D97-AF65-F5344CB8AC3E}">
        <p14:creationId xmlns:p14="http://schemas.microsoft.com/office/powerpoint/2010/main" val="22721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456" y="1673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456" y="1673"/>
                        <a:ext cx="121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961" y="1769361"/>
            <a:ext cx="5304161" cy="18839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81" dirty="0" smtClean="0"/>
              <a:t>Bridging the Gap</a:t>
            </a:r>
            <a:r>
              <a:rPr lang="en-US" sz="4081" dirty="0"/>
              <a:t/>
            </a:r>
            <a:br>
              <a:rPr lang="en-US" sz="4081" dirty="0"/>
            </a:br>
            <a:r>
              <a:rPr lang="en-US" sz="4081" dirty="0"/>
              <a:t/>
            </a:r>
            <a:br>
              <a:rPr lang="en-US" sz="4081" dirty="0"/>
            </a:br>
            <a:endParaRPr lang="en-US" sz="4081" dirty="0"/>
          </a:p>
        </p:txBody>
      </p:sp>
    </p:spTree>
    <p:extLst>
      <p:ext uri="{BB962C8B-B14F-4D97-AF65-F5344CB8AC3E}">
        <p14:creationId xmlns:p14="http://schemas.microsoft.com/office/powerpoint/2010/main" val="20088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4810" y="252167"/>
            <a:ext cx="6616934" cy="63581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17" tIns="46414" rIns="92817" bIns="46414" rtlCol="0" anchor="ctr"/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  <a:t>Claudia Harris</a:t>
            </a:r>
            <a:b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</a:br>
            <a:endParaRPr lang="en-US" sz="51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551" dirty="0">
                <a:solidFill>
                  <a:srgbClr val="FFFFFF"/>
                </a:solidFill>
                <a:latin typeface="Lato Light"/>
                <a:cs typeface="Lato Light"/>
              </a:rPr>
              <a:t>CEO, The Careers &amp; Enterprise Company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37582" y="2431599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7582" y="4531108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1358" y="2588237"/>
            <a:ext cx="8083839" cy="1670705"/>
          </a:xfrm>
          <a:prstGeom prst="rect">
            <a:avLst/>
          </a:prstGeom>
        </p:spPr>
        <p:txBody>
          <a:bodyPr wrap="none" lIns="92817" tIns="46414" rIns="92817" bIns="46414">
            <a:spAutoFit/>
          </a:bodyPr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3673" dirty="0" smtClean="0">
                <a:solidFill>
                  <a:srgbClr val="17B0AB"/>
                </a:solidFill>
                <a:latin typeface="Lato Light"/>
                <a:ea typeface="Microsoft YaHei" panose="020B0503020204020204" pitchFamily="34" charset="-122"/>
                <a:cs typeface="Lato Light"/>
              </a:rPr>
              <a:t>Inspiring </a:t>
            </a:r>
            <a:r>
              <a:rPr lang="en-US" sz="3673" dirty="0">
                <a:solidFill>
                  <a:srgbClr val="17B0AB"/>
                </a:solidFill>
                <a:latin typeface="Lato Light"/>
                <a:ea typeface="Microsoft YaHei" panose="020B0503020204020204" pitchFamily="34" charset="-122"/>
                <a:cs typeface="Lato Light"/>
              </a:rPr>
              <a:t>and </a:t>
            </a:r>
            <a:r>
              <a:rPr lang="en-US" sz="3673" dirty="0" smtClean="0">
                <a:solidFill>
                  <a:srgbClr val="17B0AB"/>
                </a:solidFill>
                <a:latin typeface="Lato Light"/>
                <a:ea typeface="Microsoft YaHei" panose="020B0503020204020204" pitchFamily="34" charset="-122"/>
                <a:cs typeface="Lato Light"/>
              </a:rPr>
              <a:t>preparing </a:t>
            </a:r>
            <a:r>
              <a:rPr lang="en-US" sz="3673" dirty="0">
                <a:solidFill>
                  <a:srgbClr val="17B0AB"/>
                </a:solidFill>
                <a:latin typeface="Lato Light"/>
                <a:ea typeface="Microsoft YaHei" panose="020B0503020204020204" pitchFamily="34" charset="-122"/>
                <a:cs typeface="Lato Light"/>
              </a:rPr>
              <a:t>young people </a:t>
            </a: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3673" dirty="0">
                <a:solidFill>
                  <a:srgbClr val="17B0AB"/>
                </a:solidFill>
                <a:latin typeface="Lato Light"/>
                <a:ea typeface="Microsoft YaHei" panose="020B0503020204020204" pitchFamily="34" charset="-122"/>
                <a:cs typeface="Lato Light"/>
              </a:rPr>
              <a:t>for the world of </a:t>
            </a:r>
            <a:r>
              <a:rPr lang="en-US" sz="3673" dirty="0" smtClean="0">
                <a:solidFill>
                  <a:srgbClr val="17B0AB"/>
                </a:solidFill>
                <a:latin typeface="Lato Light"/>
                <a:ea typeface="Microsoft YaHei" panose="020B0503020204020204" pitchFamily="34" charset="-122"/>
                <a:cs typeface="Lato Light"/>
              </a:rPr>
              <a:t>work.</a:t>
            </a: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3673" dirty="0">
              <a:solidFill>
                <a:srgbClr val="17B0AB"/>
              </a:solidFill>
              <a:latin typeface="Lato Light"/>
              <a:ea typeface="Microsoft YaHei" panose="020B0503020204020204" pitchFamily="34" charset="-122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3944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4810" y="252167"/>
            <a:ext cx="6616934" cy="63581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17" tIns="46414" rIns="92817" bIns="46414" rtlCol="0" anchor="ctr"/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  <a:t>Claudia Harris</a:t>
            </a:r>
            <a:b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</a:br>
            <a:endParaRPr lang="en-US" sz="51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551" dirty="0">
                <a:solidFill>
                  <a:srgbClr val="FFFFFF"/>
                </a:solidFill>
                <a:latin typeface="Lato Light"/>
                <a:cs typeface="Lato Light"/>
              </a:rPr>
              <a:t>CEO, The Careers &amp; Enterprise Company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37582" y="2431599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7582" y="4531108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/>
          </p:cNvSpPr>
          <p:nvPr/>
        </p:nvSpPr>
        <p:spPr>
          <a:xfrm>
            <a:off x="1839843" y="3656375"/>
            <a:ext cx="2644276" cy="1727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28227">
              <a:defRPr/>
            </a:pPr>
            <a:r>
              <a:rPr lang="en-US" sz="2245" b="1" kern="0" dirty="0">
                <a:solidFill>
                  <a:srgbClr val="00BCB4"/>
                </a:solidFill>
                <a:latin typeface="Lato Regular"/>
                <a:ea typeface="Microsoft YaHei" panose="020B0503020204020204" pitchFamily="34" charset="-122"/>
                <a:cs typeface="Lato Regular"/>
                <a:sym typeface="Corbel"/>
              </a:rPr>
              <a:t>Self-employment and entrepreneurship have never been more vibrant…</a:t>
            </a:r>
            <a:endParaRPr lang="en-US" sz="2245" b="1" kern="0" dirty="0">
              <a:solidFill>
                <a:srgbClr val="FF0000"/>
              </a:solidFill>
              <a:latin typeface="Lato Regular"/>
              <a:ea typeface="Microsoft YaHei" panose="020B0503020204020204" pitchFamily="34" charset="-122"/>
              <a:cs typeface="Lato Regular"/>
              <a:sym typeface="Corbel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1839826" y="1534852"/>
            <a:ext cx="2403710" cy="690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28227">
              <a:defRPr/>
            </a:pPr>
            <a:r>
              <a:rPr lang="en-US" sz="2245" b="1" kern="0" dirty="0">
                <a:solidFill>
                  <a:srgbClr val="00BCB4"/>
                </a:solidFill>
                <a:latin typeface="Lato Regular"/>
                <a:ea typeface="Microsoft YaHei" panose="020B0503020204020204" pitchFamily="34" charset="-122"/>
                <a:cs typeface="Lato Regular"/>
                <a:sym typeface="Corbel"/>
              </a:rPr>
              <a:t>Over 700,000 vacancies…</a:t>
            </a:r>
            <a:endParaRPr lang="en-US" sz="2245" b="1" kern="0" dirty="0">
              <a:solidFill>
                <a:srgbClr val="FF0000"/>
              </a:solidFill>
              <a:latin typeface="Lato Regular"/>
              <a:ea typeface="Microsoft YaHei" panose="020B0503020204020204" pitchFamily="34" charset="-122"/>
              <a:cs typeface="Lato Regular"/>
              <a:sym typeface="Corbel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4864557" y="4605801"/>
            <a:ext cx="3006103" cy="17273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GB"/>
            </a:defPPr>
            <a:lvl1pPr>
              <a:defRPr sz="2200" b="1">
                <a:solidFill>
                  <a:schemeClr val="tx2"/>
                </a:solidFill>
                <a:latin typeface="Corbel"/>
              </a:defRPr>
            </a:lvl1pPr>
          </a:lstStyle>
          <a:p>
            <a:pPr defTabSz="928227">
              <a:defRPr/>
            </a:pPr>
            <a:r>
              <a:rPr lang="en-GB" sz="2245" kern="0" dirty="0">
                <a:solidFill>
                  <a:srgbClr val="00BCB4"/>
                </a:solidFill>
                <a:latin typeface="Lato Regular"/>
                <a:ea typeface="Microsoft YaHei" panose="020B0503020204020204" pitchFamily="34" charset="-122"/>
                <a:cs typeface="Lato Regular"/>
                <a:sym typeface="Corbel"/>
              </a:rPr>
              <a:t>…but many young people don’t </a:t>
            </a:r>
            <a:r>
              <a:rPr lang="en-GB" sz="2245" kern="0" dirty="0" smtClean="0">
                <a:solidFill>
                  <a:srgbClr val="00BCB4"/>
                </a:solidFill>
                <a:latin typeface="Lato Regular"/>
                <a:ea typeface="Microsoft YaHei" panose="020B0503020204020204" pitchFamily="34" charset="-122"/>
                <a:cs typeface="Lato Regular"/>
                <a:sym typeface="Corbel"/>
              </a:rPr>
              <a:t>know what is available to them or how to get there</a:t>
            </a:r>
            <a:endParaRPr lang="en-US" sz="2245" kern="0" dirty="0">
              <a:solidFill>
                <a:srgbClr val="00BCB4"/>
              </a:solidFill>
              <a:latin typeface="Lato Regular"/>
              <a:ea typeface="Microsoft YaHei" panose="020B0503020204020204" pitchFamily="34" charset="-122"/>
              <a:cs typeface="Lato Regular"/>
              <a:sym typeface="Corbel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4763587" y="1923649"/>
            <a:ext cx="2403710" cy="13819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28227">
              <a:defRPr/>
            </a:pPr>
            <a:r>
              <a:rPr lang="en-US" sz="2245" b="1" kern="0" dirty="0">
                <a:solidFill>
                  <a:srgbClr val="00BCB4"/>
                </a:solidFill>
                <a:latin typeface="Lato Regular"/>
                <a:ea typeface="Microsoft YaHei" panose="020B0503020204020204" pitchFamily="34" charset="-122"/>
                <a:cs typeface="Lato Regular"/>
                <a:sym typeface="Corbel"/>
              </a:rPr>
              <a:t>… but youth unemployment 3x higher than average</a:t>
            </a:r>
            <a:endParaRPr lang="en-US" sz="2245" b="1" kern="0" dirty="0">
              <a:solidFill>
                <a:srgbClr val="FF0000"/>
              </a:solidFill>
              <a:latin typeface="Lato Regular"/>
              <a:ea typeface="Microsoft YaHei" panose="020B0503020204020204" pitchFamily="34" charset="-122"/>
              <a:cs typeface="Lato Regular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67844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4810" y="252167"/>
            <a:ext cx="6616934" cy="63581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17" tIns="46414" rIns="92817" bIns="46414" rtlCol="0" anchor="ctr"/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  <a:t>Claudia Harris</a:t>
            </a:r>
            <a:b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</a:br>
            <a:endParaRPr lang="en-US" sz="51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551" dirty="0">
                <a:solidFill>
                  <a:srgbClr val="FFFFFF"/>
                </a:solidFill>
                <a:latin typeface="Lato Light"/>
                <a:cs typeface="Lato Light"/>
              </a:rPr>
              <a:t>CEO, The Careers &amp; Enterprise Company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37582" y="2431599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7582" y="4531108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1098" y="2188184"/>
            <a:ext cx="5967142" cy="2616642"/>
          </a:xfrm>
          <a:prstGeom prst="rect">
            <a:avLst/>
          </a:prstGeom>
          <a:noFill/>
        </p:spPr>
        <p:txBody>
          <a:bodyPr wrap="square" lIns="92817" tIns="46414" rIns="92817" bIns="46414" rtlCol="0">
            <a:spAutoFit/>
          </a:bodyPr>
          <a:lstStyle/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551" b="1" dirty="0">
                <a:solidFill>
                  <a:srgbClr val="00BCB4"/>
                </a:solidFill>
                <a:ea typeface="Microsoft YaHei" panose="020B0503020204020204" pitchFamily="34" charset="-122"/>
              </a:rPr>
              <a:t>82% of teachers </a:t>
            </a:r>
            <a:r>
              <a:rPr lang="en-GB" sz="2551" dirty="0">
                <a:solidFill>
                  <a:srgbClr val="00BCB4"/>
                </a:solidFill>
                <a:ea typeface="Microsoft YaHei" panose="020B0503020204020204" pitchFamily="34" charset="-122"/>
              </a:rPr>
              <a:t>think there should be better guidance in this area</a:t>
            </a:r>
            <a:endParaRPr lang="en-GB" sz="2551" dirty="0">
              <a:solidFill>
                <a:srgbClr val="FF0000"/>
              </a:solidFill>
              <a:ea typeface="Microsoft YaHei" panose="020B0503020204020204" pitchFamily="34" charset="-122"/>
            </a:endParaRPr>
          </a:p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551" b="1" dirty="0">
              <a:solidFill>
                <a:srgbClr val="00BCB4"/>
              </a:solidFill>
              <a:ea typeface="Microsoft YaHei" panose="020B0503020204020204" pitchFamily="34" charset="-122"/>
            </a:endParaRPr>
          </a:p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551" b="1" dirty="0">
                <a:solidFill>
                  <a:srgbClr val="00BCB4"/>
                </a:solidFill>
                <a:ea typeface="Microsoft YaHei" panose="020B0503020204020204" pitchFamily="34" charset="-122"/>
              </a:rPr>
              <a:t>60% of businesses </a:t>
            </a:r>
            <a:r>
              <a:rPr lang="en-GB" sz="2551" dirty="0">
                <a:solidFill>
                  <a:srgbClr val="00BCB4"/>
                </a:solidFill>
                <a:ea typeface="Microsoft YaHei" panose="020B0503020204020204" pitchFamily="34" charset="-122"/>
              </a:rPr>
              <a:t>told the CBI earlier this year that school-leavers lacked the skills to succeed in the workplace</a:t>
            </a:r>
            <a:endParaRPr lang="en-GB" sz="2551" dirty="0">
              <a:solidFill>
                <a:srgbClr val="FF0000"/>
              </a:solidFill>
              <a:ea typeface="Microsoft YaHei" panose="020B0503020204020204" pitchFamily="34" charset="-122"/>
            </a:endParaRPr>
          </a:p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041" dirty="0">
              <a:solidFill>
                <a:srgbClr val="17B0AB"/>
              </a:solidFill>
              <a:latin typeface="Lato Light"/>
              <a:ea typeface="Microsoft YaHei" panose="020B0503020204020204" pitchFamily="34" charset="-122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5123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4810" y="252167"/>
            <a:ext cx="6616934" cy="63581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17" tIns="46414" rIns="92817" bIns="46414" rtlCol="0" anchor="ctr"/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  <a:t>Claudia Harris</a:t>
            </a:r>
            <a:b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</a:br>
            <a:endParaRPr lang="en-US" sz="51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551" dirty="0">
                <a:solidFill>
                  <a:srgbClr val="FFFFFF"/>
                </a:solidFill>
                <a:latin typeface="Lato Light"/>
                <a:cs typeface="Lato Light"/>
              </a:rPr>
              <a:t>CEO, The Careers &amp; Enterprise Company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37582" y="2431599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7582" y="4531108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3458" y="2451881"/>
            <a:ext cx="5967142" cy="1583181"/>
          </a:xfrm>
          <a:prstGeom prst="rect">
            <a:avLst/>
          </a:prstGeom>
          <a:noFill/>
        </p:spPr>
        <p:txBody>
          <a:bodyPr wrap="square" lIns="92817" tIns="46414" rIns="92817" bIns="46414" rtlCol="0">
            <a:spAutoFit/>
          </a:bodyPr>
          <a:lstStyle/>
          <a:p>
            <a:pPr marL="454829" lvl="1" indent="-290072"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BCB4"/>
              </a:buClr>
              <a:buSzPct val="100000"/>
            </a:pPr>
            <a:r>
              <a:rPr lang="en-GB" sz="3469" dirty="0" smtClean="0">
                <a:solidFill>
                  <a:srgbClr val="17B0AB"/>
                </a:solidFill>
                <a:latin typeface="Lato Regular"/>
                <a:ea typeface="Microsoft YaHei" panose="020B0503020204020204" pitchFamily="34" charset="-122"/>
                <a:cs typeface="Lato Regular"/>
              </a:rPr>
              <a:t>What </a:t>
            </a:r>
            <a:r>
              <a:rPr lang="en-GB" sz="3469" dirty="0">
                <a:solidFill>
                  <a:srgbClr val="17B0AB"/>
                </a:solidFill>
                <a:latin typeface="Lato Regular"/>
                <a:ea typeface="Microsoft YaHei" panose="020B0503020204020204" pitchFamily="34" charset="-122"/>
                <a:cs typeface="Lato Regular"/>
              </a:rPr>
              <a:t>does the evidence say makes the biggest difference</a:t>
            </a:r>
            <a:r>
              <a:rPr lang="en-GB" sz="3469" dirty="0" smtClean="0">
                <a:solidFill>
                  <a:srgbClr val="17B0AB"/>
                </a:solidFill>
                <a:latin typeface="Lato Regular"/>
                <a:ea typeface="Microsoft YaHei" panose="020B0503020204020204" pitchFamily="34" charset="-122"/>
                <a:cs typeface="Lato Regular"/>
              </a:rPr>
              <a:t>?</a:t>
            </a:r>
            <a:endParaRPr lang="en-GB" sz="3469" dirty="0">
              <a:solidFill>
                <a:srgbClr val="17B0AB"/>
              </a:solidFill>
              <a:latin typeface="Lato Regular"/>
              <a:ea typeface="Microsoft YaHei" panose="020B0503020204020204" pitchFamily="34" charset="-122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13962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3040" y="260648"/>
            <a:ext cx="5247551" cy="1320417"/>
          </a:xfrm>
          <a:prstGeom prst="rect">
            <a:avLst/>
          </a:prstGeom>
        </p:spPr>
        <p:txBody>
          <a:bodyPr wrap="square" lIns="92817" tIns="46414" rIns="92817" bIns="46414">
            <a:spAutoFit/>
          </a:bodyPr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857" dirty="0">
                <a:solidFill>
                  <a:srgbClr val="17B0AB"/>
                </a:solidFill>
                <a:ea typeface="Microsoft YaHei" panose="020B0503020204020204" pitchFamily="34" charset="-122"/>
                <a:cs typeface="Corbel"/>
              </a:rPr>
              <a:t>The Gatsby Foundation Eight benchmarks for providing good career guidance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34542"/>
              </p:ext>
            </p:extLst>
          </p:nvPr>
        </p:nvGraphicFramePr>
        <p:xfrm>
          <a:off x="3020437" y="1556792"/>
          <a:ext cx="3991950" cy="516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28"/>
                <a:gridCol w="3580222"/>
              </a:tblGrid>
              <a:tr h="6531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A stable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 career programme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666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Learning from career and labour market information 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666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Addressing the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 needs of each pupil 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666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4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Linking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 curriculum learning to career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666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5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Encounters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 with employers and employees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381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6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Experiences of workplace 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666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7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Encounter with further and higher education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  <a:tr h="381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8 </a:t>
                      </a:r>
                      <a:endParaRPr lang="en-US" sz="20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87D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Personal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 guidance 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68576" marR="68576" marT="60960" marB="60960">
                    <a:solidFill>
                      <a:srgbClr val="17B0AB"/>
                    </a:solidFill>
                  </a:tcPr>
                </a:tc>
              </a:tr>
            </a:tbl>
          </a:graphicData>
        </a:graphic>
      </p:graphicFrame>
      <p:sp>
        <p:nvSpPr>
          <p:cNvPr id="43" name="Rounded Rectangle 42"/>
          <p:cNvSpPr/>
          <p:nvPr/>
        </p:nvSpPr>
        <p:spPr>
          <a:xfrm>
            <a:off x="3059832" y="3645024"/>
            <a:ext cx="4001558" cy="1944216"/>
          </a:xfrm>
          <a:prstGeom prst="roundRect">
            <a:avLst>
              <a:gd name="adj" fmla="val 3866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lIns="92817" tIns="46414" rIns="92817" bIns="46414" rtlCol="0" anchor="ctr"/>
          <a:lstStyle/>
          <a:p>
            <a:pPr algn="ctr" defTabSz="928227">
              <a:defRPr/>
            </a:pPr>
            <a:endParaRPr lang="en-US" sz="1837" kern="0" dirty="0">
              <a:solidFill>
                <a:srgbClr val="000000"/>
              </a:solidFill>
              <a:ea typeface="Microsoft YaHei" panose="020B0503020204020204" pitchFamily="34" charset="-122"/>
              <a:cs typeface="Corbel"/>
            </a:endParaRPr>
          </a:p>
        </p:txBody>
      </p:sp>
      <p:sp>
        <p:nvSpPr>
          <p:cNvPr id="60" name="Rectangle 4"/>
          <p:cNvSpPr txBox="1"/>
          <p:nvPr/>
        </p:nvSpPr>
        <p:spPr>
          <a:xfrm>
            <a:off x="1475656" y="4368795"/>
            <a:ext cx="1402204" cy="4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sz="1600" baseline="0">
                <a:latin typeface="Corbel"/>
                <a:ea typeface="+mn-ea"/>
                <a:cs typeface="Arial" panose="020B0604020202020204" pitchFamily="34" charset="0"/>
                <a:sym typeface="Corbel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orbel"/>
                <a:cs typeface="Arial" panose="020B0604020202020204" pitchFamily="34" charset="0"/>
                <a:sym typeface="Corbel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orbel"/>
                <a:cs typeface="Arial" panose="020B0604020202020204" pitchFamily="34" charset="0"/>
                <a:sym typeface="Corbel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orbel"/>
                <a:cs typeface="Arial" panose="020B0604020202020204" pitchFamily="34" charset="0"/>
                <a:sym typeface="Corbel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orbel"/>
                <a:cs typeface="Arial" panose="020B0604020202020204" pitchFamily="34" charset="0"/>
                <a:sym typeface="Corbel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BCB4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735" b="1" dirty="0" smtClean="0">
                <a:solidFill>
                  <a:srgbClr val="FF0000"/>
                </a:solidFill>
                <a:latin typeface="Bradley Hand ITC"/>
                <a:cs typeface="Bradley Hand ITC"/>
              </a:rPr>
              <a:t>Meaningful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BCB4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735" b="1" dirty="0" smtClean="0">
                <a:solidFill>
                  <a:srgbClr val="FF0000"/>
                </a:solidFill>
                <a:latin typeface="Bradley Hand ITC"/>
                <a:cs typeface="Bradley Hand ITC"/>
              </a:rPr>
              <a:t>Encounters</a:t>
            </a:r>
            <a:endParaRPr lang="en-US" sz="1735" b="1" dirty="0">
              <a:solidFill>
                <a:srgbClr val="FF0000"/>
              </a:solidFill>
              <a:latin typeface="Bradley Hand ITC"/>
              <a:cs typeface="Bradley Hand IT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04" y="5764087"/>
            <a:ext cx="1177256" cy="10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35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396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396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64337" y="1865144"/>
            <a:ext cx="5215328" cy="290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4pPr>
            <a:lvl5pPr marL="8985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03"/>
            <a:r>
              <a:rPr lang="en-GB" sz="2551" i="1" dirty="0">
                <a:solidFill>
                  <a:srgbClr val="00BCB4"/>
                </a:solidFill>
                <a:latin typeface="Corbel"/>
                <a:sym typeface="Corbel"/>
              </a:rPr>
              <a:t>“…young adults surveyed who recalled four or more activities while at school were </a:t>
            </a:r>
            <a:r>
              <a:rPr lang="en-GB" sz="2551" b="1" i="1" dirty="0">
                <a:solidFill>
                  <a:srgbClr val="00BCB4"/>
                </a:solidFill>
                <a:latin typeface="Corbel"/>
                <a:sym typeface="Corbel"/>
              </a:rPr>
              <a:t>five times less likely to be NEET </a:t>
            </a:r>
            <a:r>
              <a:rPr lang="en-GB" sz="2551" i="1" dirty="0">
                <a:solidFill>
                  <a:srgbClr val="00BCB4"/>
                </a:solidFill>
                <a:latin typeface="Corbel"/>
                <a:sym typeface="Corbel"/>
              </a:rPr>
              <a:t>and earned, on average, </a:t>
            </a:r>
            <a:r>
              <a:rPr lang="en-GB" sz="2551" b="1" i="1" dirty="0">
                <a:solidFill>
                  <a:srgbClr val="00BCB4"/>
                </a:solidFill>
                <a:latin typeface="Corbel"/>
                <a:sym typeface="Corbel"/>
              </a:rPr>
              <a:t>16% more</a:t>
            </a:r>
            <a:r>
              <a:rPr lang="en-GB" sz="2551" i="1" dirty="0">
                <a:solidFill>
                  <a:srgbClr val="00BCB4"/>
                </a:solidFill>
                <a:latin typeface="Corbel"/>
                <a:sym typeface="Corbel"/>
              </a:rPr>
              <a:t> than peers who recalled no such activities.”</a:t>
            </a:r>
          </a:p>
          <a:p>
            <a:pPr marL="0" indent="0" algn="r" defTabSz="914303"/>
            <a:r>
              <a:rPr lang="en-GB" sz="2551" i="1" dirty="0">
                <a:solidFill>
                  <a:srgbClr val="00BCB4"/>
                </a:solidFill>
                <a:latin typeface="Corbel"/>
                <a:sym typeface="Corbel"/>
              </a:rPr>
              <a:t>– Dr.  Anthony Mann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9886" y="6028086"/>
            <a:ext cx="5662276" cy="108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4pPr>
            <a:lvl5pPr marL="8985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3"/>
            <a:r>
              <a:rPr lang="en-GB" sz="1224" kern="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sym typeface="Corbel"/>
              </a:rPr>
              <a:t>It’s who you meet: why employer contacts at school make a difference to the employment</a:t>
            </a:r>
          </a:p>
          <a:p>
            <a:pPr marL="0" indent="0" defTabSz="914303">
              <a:spcBef>
                <a:spcPts val="0"/>
              </a:spcBef>
            </a:pPr>
            <a:r>
              <a:rPr lang="en-GB" sz="1224" kern="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sym typeface="Corbel"/>
              </a:rPr>
              <a:t>prospects of young adults (2012)</a:t>
            </a:r>
          </a:p>
        </p:txBody>
      </p:sp>
      <p:pic>
        <p:nvPicPr>
          <p:cNvPr id="6" name="Picture 89" descr="http://www.inspiringgovernors.org/wp-content/uploads/2014/04/logo-e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52" y="5151017"/>
            <a:ext cx="1444781" cy="11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4810" y="252167"/>
            <a:ext cx="6616934" cy="63581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17" tIns="46414" rIns="92817" bIns="46414" rtlCol="0" anchor="ctr"/>
          <a:lstStyle/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  <a:t>Claudia Harris</a:t>
            </a:r>
            <a:br>
              <a:rPr lang="en-US" sz="4591" dirty="0">
                <a:solidFill>
                  <a:srgbClr val="FFFFFF"/>
                </a:solidFill>
                <a:latin typeface="Lato Light"/>
                <a:cs typeface="Lato Light"/>
              </a:rPr>
            </a:br>
            <a:endParaRPr lang="en-US" sz="51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551" dirty="0">
                <a:solidFill>
                  <a:srgbClr val="FFFFFF"/>
                </a:solidFill>
                <a:latin typeface="Lato Light"/>
                <a:cs typeface="Lato Light"/>
              </a:rPr>
              <a:t>CEO, The Careers &amp; Enterprise Company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37582" y="2431599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7582" y="4531108"/>
            <a:ext cx="46308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9706" y="2277828"/>
            <a:ext cx="5967142" cy="1729182"/>
          </a:xfrm>
          <a:prstGeom prst="rect">
            <a:avLst/>
          </a:prstGeom>
          <a:noFill/>
        </p:spPr>
        <p:txBody>
          <a:bodyPr wrap="square" lIns="92817" tIns="46414" rIns="92817" bIns="46414" rtlCol="0">
            <a:spAutoFit/>
          </a:bodyPr>
          <a:lstStyle/>
          <a:p>
            <a:pPr marL="454829" lvl="1" indent="-290072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BCB4"/>
              </a:buClr>
              <a:buSzPct val="100000"/>
            </a:pPr>
            <a:endParaRPr lang="en-GB" sz="2041" dirty="0">
              <a:solidFill>
                <a:srgbClr val="87DED8"/>
              </a:solidFill>
              <a:latin typeface="Lato Regular"/>
              <a:ea typeface="Microsoft YaHei" panose="020B0503020204020204" pitchFamily="34" charset="-122"/>
              <a:cs typeface="Lato Regular"/>
            </a:endParaRPr>
          </a:p>
          <a:p>
            <a:pPr algn="ctr"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3673" dirty="0">
                <a:solidFill>
                  <a:srgbClr val="17B0AB"/>
                </a:solidFill>
                <a:latin typeface="Lato Regular"/>
                <a:ea typeface="Microsoft YaHei" panose="020B0503020204020204" pitchFamily="34" charset="-122"/>
                <a:cs typeface="Lato Regular"/>
              </a:rPr>
              <a:t>The Enterprise Adviser </a:t>
            </a:r>
            <a:r>
              <a:rPr lang="en-GB" sz="3673" dirty="0" smtClean="0">
                <a:solidFill>
                  <a:srgbClr val="17B0AB"/>
                </a:solidFill>
                <a:latin typeface="Lato Regular"/>
                <a:ea typeface="Microsoft YaHei" panose="020B0503020204020204" pitchFamily="34" charset="-122"/>
                <a:cs typeface="Lato Regular"/>
              </a:rPr>
              <a:t>network</a:t>
            </a:r>
            <a:endParaRPr lang="en-GB" sz="3673" dirty="0">
              <a:solidFill>
                <a:srgbClr val="17B0AB"/>
              </a:solidFill>
              <a:latin typeface="Lato Regular"/>
              <a:ea typeface="Microsoft YaHei" panose="020B0503020204020204" pitchFamily="34" charset="-122"/>
              <a:cs typeface="Lato Regular"/>
            </a:endParaRPr>
          </a:p>
          <a:p>
            <a:pPr defTabSz="46408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041" dirty="0">
              <a:solidFill>
                <a:srgbClr val="17B0AB"/>
              </a:solidFill>
              <a:latin typeface="Lato Light"/>
              <a:ea typeface="Microsoft YaHei" panose="020B0503020204020204" pitchFamily="34" charset="-122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1733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The Careers &amp; Enterprises Company_CF_LO0565">
  <a:themeElements>
    <a:clrScheme name="Current">
      <a:dk1>
        <a:srgbClr val="000000"/>
      </a:dk1>
      <a:lt1>
        <a:srgbClr val="FFFFFF"/>
      </a:lt1>
      <a:dk2>
        <a:srgbClr val="00BCB4"/>
      </a:dk2>
      <a:lt2>
        <a:srgbClr val="FFFFFF"/>
      </a:lt2>
      <a:accent1>
        <a:srgbClr val="96E3E0"/>
      </a:accent1>
      <a:accent2>
        <a:srgbClr val="00BCB4"/>
      </a:accent2>
      <a:accent3>
        <a:srgbClr val="0C8A84"/>
      </a:accent3>
      <a:accent4>
        <a:srgbClr val="075551"/>
      </a:accent4>
      <a:accent5>
        <a:srgbClr val="FF9900"/>
      </a:accent5>
      <a:accent6>
        <a:srgbClr val="808080"/>
      </a:accent6>
      <a:hlink>
        <a:srgbClr val="0C8A84"/>
      </a:hlink>
      <a:folHlink>
        <a:srgbClr val="075551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BCB4"/>
        </a:dk2>
        <a:lt2>
          <a:srgbClr val="FFFFFF"/>
        </a:lt2>
        <a:accent1>
          <a:srgbClr val="96E3E0"/>
        </a:accent1>
        <a:accent2>
          <a:srgbClr val="00BCB4"/>
        </a:accent2>
        <a:accent3>
          <a:srgbClr val="0C8A84"/>
        </a:accent3>
        <a:accent4>
          <a:srgbClr val="075551"/>
        </a:accent4>
        <a:accent5>
          <a:srgbClr val="FF9900"/>
        </a:accent5>
        <a:accent6>
          <a:srgbClr val="808080"/>
        </a:accent6>
        <a:hlink>
          <a:srgbClr val="0C8A84"/>
        </a:hlink>
        <a:folHlink>
          <a:srgbClr val="0755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0 Baseform.potx" id="{2159DD3E-2A1C-4F97-A703-BAFC1D6962B2}" vid="{E96B58C4-C6ED-4B68-9616-32754B0CC41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436</Words>
  <Application>Microsoft Office PowerPoint</Application>
  <PresentationFormat>On-screen Show (4:3)</PresentationFormat>
  <Paragraphs>70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The Careers &amp; Enterprises Company_CF_LO0565</vt:lpstr>
      <vt:lpstr>1_Office Theme</vt:lpstr>
      <vt:lpstr>think-cell Slide</vt:lpstr>
      <vt:lpstr>Denis Heaney Enterprise Coordinator  (North East LEP and CEC)  </vt:lpstr>
      <vt:lpstr>Bridging the Gap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Enterprise Advisers (North East)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Benchmarks: National Pilot  North East LEP  Ryan Gibson</dc:title>
  <dc:creator>Ryan Gibson</dc:creator>
  <cp:lastModifiedBy>Denis Heaney</cp:lastModifiedBy>
  <cp:revision>20</cp:revision>
  <cp:lastPrinted>2016-01-15T08:25:16Z</cp:lastPrinted>
  <dcterms:created xsi:type="dcterms:W3CDTF">2016-01-14T10:31:04Z</dcterms:created>
  <dcterms:modified xsi:type="dcterms:W3CDTF">2016-02-01T12:48:38Z</dcterms:modified>
</cp:coreProperties>
</file>